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</p:sldIdLst>
  <p:sldSz cy="3454400" cx="4597400"/>
  <p:notesSz cx="6858000" cy="9144000"/>
  <p:embeddedFontLst>
    <p:embeddedFont>
      <p:font typeface="Lato"/>
      <p:regular r:id="rId110"/>
      <p:bold r:id="rId111"/>
      <p:italic r:id="rId112"/>
      <p:boldItalic r:id="rId113"/>
    </p:embeddedFont>
    <p:embeddedFont>
      <p:font typeface="Roboto Mono"/>
      <p:regular r:id="rId114"/>
      <p:bold r:id="rId115"/>
      <p:italic r:id="rId116"/>
      <p:boldItalic r:id="rId117"/>
    </p:embeddedFont>
    <p:embeddedFont>
      <p:font typeface="Cabin Condensed"/>
      <p:regular r:id="rId118"/>
      <p:bold r:id="rId1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412BFFF-5744-46DC-BEA9-37038069B403}">
  <a:tblStyle styleId="{8412BFFF-5744-46DC-BEA9-37038069B4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font" Target="fonts/CabinCondensed-regular.fntdata"/><Relationship Id="rId117" Type="http://schemas.openxmlformats.org/officeDocument/2006/relationships/font" Target="fonts/RobotoMono-boldItalic.fntdata"/><Relationship Id="rId116" Type="http://schemas.openxmlformats.org/officeDocument/2006/relationships/font" Target="fonts/RobotoMono-italic.fntdata"/><Relationship Id="rId115" Type="http://schemas.openxmlformats.org/officeDocument/2006/relationships/font" Target="fonts/RobotoMono-bold.fntdata"/><Relationship Id="rId119" Type="http://schemas.openxmlformats.org/officeDocument/2006/relationships/font" Target="fonts/CabinCondensed-bold.fntdata"/><Relationship Id="rId15" Type="http://schemas.openxmlformats.org/officeDocument/2006/relationships/slide" Target="slides/slide10.xml"/><Relationship Id="rId110" Type="http://schemas.openxmlformats.org/officeDocument/2006/relationships/font" Target="fonts/Lato-regular.fntdata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font" Target="fonts/RobotoMono-regular.fntdata"/><Relationship Id="rId18" Type="http://schemas.openxmlformats.org/officeDocument/2006/relationships/slide" Target="slides/slide13.xml"/><Relationship Id="rId113" Type="http://schemas.openxmlformats.org/officeDocument/2006/relationships/font" Target="fonts/Lato-boldItalic.fntdata"/><Relationship Id="rId112" Type="http://schemas.openxmlformats.org/officeDocument/2006/relationships/font" Target="fonts/Lato-italic.fntdata"/><Relationship Id="rId111" Type="http://schemas.openxmlformats.org/officeDocument/2006/relationships/font" Target="fonts/Lato-bold.fntdata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5bebeda2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g45bebeda2d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012da549e5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012da549e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9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2844741fe0_0_2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2844741fe0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2844741fe0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g2844741fe0_0_2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9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9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12da549e5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012da549e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8e49237a1_2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18e49237a1_2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012da549e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1012da549e5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12da549e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1012da549e5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8e49237a1_2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18e49237a1_20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12da549e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1012da549e5_0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8e49237a1_2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18e49237a1_20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ac4f3767c5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ac4f3767c5_1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6b70437a9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g6b70437a93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c4f3767c5_1_1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ac4f3767c5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c4f3767c5_1_1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ac4f3767c5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ac4f3767c5_1_1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ac4f3767c5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ac4f3767c5_1_1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ac4f3767c5_1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c4f3767c5_1_1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ac4f3767c5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ac4f3767c5_1_1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ac4f3767c5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c4f3767c5_1_1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ac4f3767c5_1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c4f3767c5_1_1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c4f3767c5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012da549e5_0_1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012da549e5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b70437a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6b70437a9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844741fe0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844741fe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12da549e5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1012da549e5_0_1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012da549e5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1012da549e5_0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12da549e5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1012da549e5_0_2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12da549e5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1012da549e5_0_3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012da549e5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1012da549e5_0_2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012da549e5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1012da549e5_0_2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012da549e5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1012da549e5_0_3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012da549e5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1012da549e5_0_3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844741fe0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844741fe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012da549e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g1012da549e5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844741fe0_0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844741fe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844741fe0_0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844741fe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012e986fda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1012e986fda_0_1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012e986fda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1012e986fda_0_1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012e986fda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1012e986fda_0_1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012e986fd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1012e986fda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012e986fda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g1012e986fda_0_1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012e986fda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g1012e986fda_0_2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012e986fda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g1012e986fda_0_1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012e986fda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1012e986fda_0_2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012e986fda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g1012e986fda_0_2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012e986fd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g1012e986fda_0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012e986fda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g1012e986fda_0_3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012e986fda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g1012e986fda_0_3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844741fe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g2844741fe0_0_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2844741fe0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g2844741fe0_0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844741fe0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g2844741fe0_0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2844741fe0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g2844741fe0_0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2844741fe0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g2844741fe0_0_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844741fe0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g2844741fe0_0_1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844741fe0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g2844741fe0_0_1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2844741fe0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g2844741fe0_0_1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844741fe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g2844741fe0_0_1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844741fe0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g2844741fe0_0_1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2844741fe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g2844741fe0_0_1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844741fe0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g2844741fe0_0_1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2844741fe0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g2844741fe0_0_1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2844741fe0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g2844741fe0_0_1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2844741fe0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g2844741fe0_0_1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2844741fe0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g2844741fe0_0_1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2844741fe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g2844741fe0_0_1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2844741fe0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g2844741fe0_0_1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2844741fe0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g2844741fe0_0_1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7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7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2844741fe0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g2844741fe0_0_1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12da549e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1012da549e5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2844741fe0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Parler de l’exemple quand la repartition est ½ - ½ : intuitivement on obtient 0.5 en pire valeur possible. De meme quand c’est n * 1/n: on obtient n-1/n = sum(1/n*(n-1)/n)</a:t>
            </a:r>
            <a:endParaRPr/>
          </a:p>
        </p:txBody>
      </p:sp>
      <p:sp>
        <p:nvSpPr>
          <p:cNvPr id="856" name="Google Shape;856;g2844741fe0_0_2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ac4f3767c5_1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Parler de l’exemple quand la repartition est ½ - ½ : intuitivement on obtient 0.5 en pire valeur possible. De meme quand c’est n * 1/n: on obtient n-1/n = sum(1/n*(n-1)/n)</a:t>
            </a:r>
            <a:endParaRPr/>
          </a:p>
        </p:txBody>
      </p:sp>
      <p:sp>
        <p:nvSpPr>
          <p:cNvPr id="865" name="Google Shape;865;gac4f3767c5_1_2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ac4f3767c5_1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Parler de l’exemple quand la repartition est ½ - ½ : intuitivement on obtient 0.5 en pire valeur possible. De meme quand c’est n * 1/n: on obtient n-1/n = sum(1/n*(n-1)/n)</a:t>
            </a:r>
            <a:endParaRPr/>
          </a:p>
        </p:txBody>
      </p:sp>
      <p:sp>
        <p:nvSpPr>
          <p:cNvPr id="874" name="Google Shape;874;gac4f3767c5_1_1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7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8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2844741fe0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g2844741fe0_0_2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2844741fe0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g2844741fe0_0_2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8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6b70437a9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g6b70437a93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8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12da549e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1012da549e5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18e49237a1_2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g18e49237a1_2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18e49237a1_2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g18e49237a1_2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2844741fe0_0_2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2844741fe0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8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2844741fe0_0_2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2844741fe0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8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9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9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9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9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368300" y="8875350"/>
            <a:ext cx="17187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2516717" y="8875350"/>
            <a:ext cx="23325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5278967" y="8875350"/>
            <a:ext cx="17187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15" name="Google Shape;15;p2"/>
          <p:cNvSpPr txBox="1"/>
          <p:nvPr>
            <p:ph type="title"/>
          </p:nvPr>
        </p:nvSpPr>
        <p:spPr>
          <a:xfrm>
            <a:off x="19750" y="1510000"/>
            <a:ext cx="45579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104900" y="5426288"/>
            <a:ext cx="5156100" cy="24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368300" y="8875350"/>
            <a:ext cx="17187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2516717" y="8875350"/>
            <a:ext cx="23325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5278967" y="8875350"/>
            <a:ext cx="17187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0"/>
              </a:spcBef>
              <a:spcAft>
                <a:spcPts val="0"/>
              </a:spcAft>
              <a:buClr>
                <a:srgbClr val="0E5A73"/>
              </a:buClr>
              <a:buSzPts val="2400"/>
              <a:buFont typeface="Cabin Condensed"/>
              <a:buNone/>
              <a:defRPr b="0" i="0" sz="2400" u="none" cap="none" strike="noStrike">
                <a:solidFill>
                  <a:srgbClr val="0E5A73"/>
                </a:solidFill>
                <a:latin typeface="Cabin Condensed"/>
                <a:ea typeface="Cabin Condensed"/>
                <a:cs typeface="Cabin Condensed"/>
                <a:sym typeface="Cabin Condensed"/>
              </a:defRPr>
            </a:lvl1pPr>
            <a:lvl2pPr indent="0"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78875" y="625526"/>
            <a:ext cx="33348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5C5C5C"/>
              </a:buClr>
              <a:buSzPts val="1200"/>
              <a:buChar char="•"/>
              <a:defRPr b="0" i="0" u="none" cap="none" strike="noStrike">
                <a:solidFill>
                  <a:srgbClr val="5C5C5C"/>
                </a:solidFill>
              </a:defRPr>
            </a:lvl1pPr>
            <a:lvl2pPr indent="-3048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5C5C5C"/>
              </a:buClr>
              <a:buSzPts val="1200"/>
              <a:buChar char="–"/>
              <a:defRPr b="0" i="0" u="none" cap="none" strike="noStrike">
                <a:solidFill>
                  <a:srgbClr val="5C5C5C"/>
                </a:solidFill>
              </a:defRPr>
            </a:lvl2pPr>
            <a:lvl3pPr indent="-3048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5C5C5C"/>
              </a:buClr>
              <a:buSzPts val="1200"/>
              <a:buChar char="•"/>
              <a:defRPr b="0" i="0" u="none" cap="none" strike="noStrike">
                <a:solidFill>
                  <a:srgbClr val="5C5C5C"/>
                </a:solidFill>
              </a:defRPr>
            </a:lvl3pPr>
            <a:lvl4pPr indent="-3048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5C5C5C"/>
              </a:buClr>
              <a:buSzPts val="1200"/>
              <a:buChar char="–"/>
              <a:defRPr b="0" i="0" u="none" cap="none" strike="noStrike">
                <a:solidFill>
                  <a:srgbClr val="5C5C5C"/>
                </a:solidFill>
              </a:defRPr>
            </a:lvl4pPr>
            <a:lvl5pPr indent="-3048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5C5C5C"/>
              </a:buClr>
              <a:buSzPts val="1200"/>
              <a:buChar char="»"/>
              <a:defRPr b="0" i="0" u="none" cap="none" strike="noStrike">
                <a:solidFill>
                  <a:srgbClr val="5C5C5C"/>
                </a:solidFill>
              </a:defRPr>
            </a:lvl5pPr>
            <a:lvl6pPr indent="-3048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5C5C5C"/>
              </a:buClr>
              <a:buSzPts val="1200"/>
              <a:buChar char="•"/>
              <a:defRPr b="0" i="0" sz="1200" u="none" cap="none" strike="noStrike">
                <a:solidFill>
                  <a:srgbClr val="5C5C5C"/>
                </a:solidFill>
              </a:defRPr>
            </a:lvl6pPr>
            <a:lvl7pPr indent="-3048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5C5C5C"/>
              </a:buClr>
              <a:buSzPts val="1200"/>
              <a:buChar char="•"/>
              <a:defRPr b="0" i="0" sz="1200" u="none" cap="none" strike="noStrike">
                <a:solidFill>
                  <a:srgbClr val="5C5C5C"/>
                </a:solidFill>
              </a:defRPr>
            </a:lvl7pPr>
            <a:lvl8pPr indent="-3048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5C5C5C"/>
              </a:buClr>
              <a:buSzPts val="1200"/>
              <a:buChar char="•"/>
              <a:defRPr b="0" i="0" sz="1200" u="none" cap="none" strike="noStrike">
                <a:solidFill>
                  <a:srgbClr val="5C5C5C"/>
                </a:solidFill>
              </a:defRPr>
            </a:lvl8pPr>
            <a:lvl9pPr indent="-3048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5C5C5C"/>
              </a:buClr>
              <a:buSzPts val="1200"/>
              <a:buChar char="•"/>
              <a:defRPr b="0" i="0" sz="1200" u="none" cap="none" strike="noStrike">
                <a:solidFill>
                  <a:srgbClr val="5C5C5C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368300" y="8875350"/>
            <a:ext cx="17187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2516717" y="8875350"/>
            <a:ext cx="23325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5278967" y="8875350"/>
            <a:ext cx="17187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cxnSp>
        <p:nvCxnSpPr>
          <p:cNvPr id="27" name="Google Shape;27;p4"/>
          <p:cNvCxnSpPr/>
          <p:nvPr/>
        </p:nvCxnSpPr>
        <p:spPr>
          <a:xfrm>
            <a:off x="227800" y="597350"/>
            <a:ext cx="4141800" cy="0"/>
          </a:xfrm>
          <a:prstGeom prst="straightConnector1">
            <a:avLst/>
          </a:prstGeom>
          <a:noFill/>
          <a:ln cap="flat" cmpd="sng" w="9525">
            <a:solidFill>
              <a:srgbClr val="5C5C5C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Title and Content ">
  <p:cSld name="OBJECT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0"/>
              </a:spcBef>
              <a:spcAft>
                <a:spcPts val="0"/>
              </a:spcAft>
              <a:buClr>
                <a:srgbClr val="0E5A73"/>
              </a:buClr>
              <a:buSzPts val="2400"/>
              <a:buFont typeface="Cabin Condensed"/>
              <a:buNone/>
              <a:defRPr b="0" i="0" sz="2400" u="none" cap="none" strike="noStrike">
                <a:solidFill>
                  <a:srgbClr val="0E5A73"/>
                </a:solidFill>
                <a:latin typeface="Cabin Condensed"/>
                <a:ea typeface="Cabin Condensed"/>
                <a:cs typeface="Cabin Condensed"/>
                <a:sym typeface="Cabin Condensed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227800" y="625525"/>
            <a:ext cx="31860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5C5C5C"/>
              </a:buClr>
              <a:buSzPts val="1200"/>
              <a:buChar char="•"/>
              <a:defRPr b="0" i="0" u="none" cap="none" strike="noStrike">
                <a:solidFill>
                  <a:srgbClr val="5C5C5C"/>
                </a:solidFill>
              </a:defRPr>
            </a:lvl1pPr>
            <a:lvl2pPr indent="-3048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5C5C5C"/>
              </a:buClr>
              <a:buSzPts val="1200"/>
              <a:buChar char="–"/>
              <a:defRPr b="0" i="0" u="none" cap="none" strike="noStrike">
                <a:solidFill>
                  <a:srgbClr val="5C5C5C"/>
                </a:solidFill>
              </a:defRPr>
            </a:lvl2pPr>
            <a:lvl3pPr indent="-3048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5C5C5C"/>
              </a:buClr>
              <a:buSzPts val="1200"/>
              <a:buChar char="•"/>
              <a:defRPr b="0" i="0" u="none" cap="none" strike="noStrike">
                <a:solidFill>
                  <a:srgbClr val="5C5C5C"/>
                </a:solidFill>
              </a:defRPr>
            </a:lvl3pPr>
            <a:lvl4pPr indent="-3048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5C5C5C"/>
              </a:buClr>
              <a:buSzPts val="1200"/>
              <a:buChar char="–"/>
              <a:defRPr b="0" i="0" u="none" cap="none" strike="noStrike">
                <a:solidFill>
                  <a:srgbClr val="5C5C5C"/>
                </a:solidFill>
              </a:defRPr>
            </a:lvl4pPr>
            <a:lvl5pPr indent="-3048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5C5C5C"/>
              </a:buClr>
              <a:buSzPts val="1200"/>
              <a:buChar char="»"/>
              <a:defRPr b="0" i="0" u="none" cap="none" strike="noStrike">
                <a:solidFill>
                  <a:srgbClr val="5C5C5C"/>
                </a:solidFill>
              </a:defRPr>
            </a:lvl5pPr>
            <a:lvl6pPr indent="-3048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5C5C5C"/>
              </a:buClr>
              <a:buSzPts val="1200"/>
              <a:buChar char="•"/>
              <a:defRPr b="0" i="0" sz="1200" u="none" cap="none" strike="noStrike">
                <a:solidFill>
                  <a:srgbClr val="5C5C5C"/>
                </a:solidFill>
              </a:defRPr>
            </a:lvl6pPr>
            <a:lvl7pPr indent="-3048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5C5C5C"/>
              </a:buClr>
              <a:buSzPts val="1200"/>
              <a:buChar char="•"/>
              <a:defRPr b="0" i="0" sz="1200" u="none" cap="none" strike="noStrike">
                <a:solidFill>
                  <a:srgbClr val="5C5C5C"/>
                </a:solidFill>
              </a:defRPr>
            </a:lvl7pPr>
            <a:lvl8pPr indent="-3048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5C5C5C"/>
              </a:buClr>
              <a:buSzPts val="1200"/>
              <a:buChar char="•"/>
              <a:defRPr b="0" i="0" sz="1200" u="none" cap="none" strike="noStrike">
                <a:solidFill>
                  <a:srgbClr val="5C5C5C"/>
                </a:solidFill>
              </a:defRPr>
            </a:lvl8pPr>
            <a:lvl9pPr indent="-3048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5C5C5C"/>
              </a:buClr>
              <a:buSzPts val="1200"/>
              <a:buChar char="•"/>
              <a:defRPr b="0" i="0" sz="1200" u="none" cap="none" strike="noStrike">
                <a:solidFill>
                  <a:srgbClr val="5C5C5C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368300" y="8875350"/>
            <a:ext cx="17187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2516717" y="8875350"/>
            <a:ext cx="23325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5278967" y="8875350"/>
            <a:ext cx="17187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cxnSp>
        <p:nvCxnSpPr>
          <p:cNvPr id="34" name="Google Shape;34;p5"/>
          <p:cNvCxnSpPr/>
          <p:nvPr/>
        </p:nvCxnSpPr>
        <p:spPr>
          <a:xfrm>
            <a:off x="227800" y="749750"/>
            <a:ext cx="4141800" cy="0"/>
          </a:xfrm>
          <a:prstGeom prst="straightConnector1">
            <a:avLst/>
          </a:prstGeom>
          <a:noFill/>
          <a:ln cap="flat" cmpd="sng" w="9525">
            <a:solidFill>
              <a:srgbClr val="5C5C5C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i="0" u="none" cap="none" strike="noStrike"/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368300" y="8875350"/>
            <a:ext cx="17187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2516717" y="8875350"/>
            <a:ext cx="23325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5278967" y="8875350"/>
            <a:ext cx="17187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cxnSp>
        <p:nvCxnSpPr>
          <p:cNvPr id="40" name="Google Shape;40;p6"/>
          <p:cNvCxnSpPr/>
          <p:nvPr/>
        </p:nvCxnSpPr>
        <p:spPr>
          <a:xfrm>
            <a:off x="227800" y="597350"/>
            <a:ext cx="4141800" cy="0"/>
          </a:xfrm>
          <a:prstGeom prst="straightConnector1">
            <a:avLst/>
          </a:prstGeom>
          <a:noFill/>
          <a:ln cap="flat" cmpd="sng" w="9525">
            <a:solidFill>
              <a:srgbClr val="5C5C5C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image + source">
  <p:cSld name="VERTICAL_TEXT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28175" y="0"/>
            <a:ext cx="45693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b="0" i="0" u="none" cap="none" strike="noStrike">
                <a:latin typeface="Lato"/>
                <a:ea typeface="Lato"/>
                <a:cs typeface="Lato"/>
                <a:sym typeface="La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3" name="Google Shape;43;p7"/>
          <p:cNvSpPr txBox="1"/>
          <p:nvPr>
            <p:ph idx="10" type="dt"/>
          </p:nvPr>
        </p:nvSpPr>
        <p:spPr>
          <a:xfrm>
            <a:off x="368300" y="8875350"/>
            <a:ext cx="17187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1" type="ftr"/>
          </p:nvPr>
        </p:nvSpPr>
        <p:spPr>
          <a:xfrm>
            <a:off x="2516717" y="8875350"/>
            <a:ext cx="23325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5278967" y="8875350"/>
            <a:ext cx="17187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46" name="Google Shape;46;p7"/>
          <p:cNvSpPr txBox="1"/>
          <p:nvPr>
            <p:ph idx="1" type="subTitle"/>
          </p:nvPr>
        </p:nvSpPr>
        <p:spPr>
          <a:xfrm>
            <a:off x="163400" y="2631200"/>
            <a:ext cx="2879700" cy="8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None/>
              <a:defRPr i="1"/>
            </a:lvl1pPr>
            <a:lvl2pPr lvl="1" rtl="0">
              <a:spcBef>
                <a:spcPts val="64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64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64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64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64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64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64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64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7" name="Google Shape;47;p7"/>
          <p:cNvCxnSpPr/>
          <p:nvPr/>
        </p:nvCxnSpPr>
        <p:spPr>
          <a:xfrm>
            <a:off x="227800" y="597350"/>
            <a:ext cx="4141800" cy="0"/>
          </a:xfrm>
          <a:prstGeom prst="straightConnector1">
            <a:avLst/>
          </a:prstGeom>
          <a:noFill/>
          <a:ln cap="flat" cmpd="sng" w="9525">
            <a:solidFill>
              <a:srgbClr val="5C5C5C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idx="10" type="dt"/>
          </p:nvPr>
        </p:nvSpPr>
        <p:spPr>
          <a:xfrm>
            <a:off x="368300" y="8875350"/>
            <a:ext cx="17187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11" type="ftr"/>
          </p:nvPr>
        </p:nvSpPr>
        <p:spPr>
          <a:xfrm>
            <a:off x="2516717" y="8875350"/>
            <a:ext cx="23325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5278967" y="8875350"/>
            <a:ext cx="17187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idx="10" type="dt"/>
          </p:nvPr>
        </p:nvSpPr>
        <p:spPr>
          <a:xfrm>
            <a:off x="368300" y="8875350"/>
            <a:ext cx="17187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1" type="ftr"/>
          </p:nvPr>
        </p:nvSpPr>
        <p:spPr>
          <a:xfrm>
            <a:off x="2516717" y="8875350"/>
            <a:ext cx="23325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5278967" y="8875350"/>
            <a:ext cx="17187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E5A73"/>
              </a:buClr>
              <a:buSzPts val="2400"/>
              <a:buFont typeface="Cabin Condensed"/>
              <a:buNone/>
              <a:defRPr b="0" i="0" sz="2400" u="none" cap="none" strike="noStrike">
                <a:solidFill>
                  <a:srgbClr val="0E5A73"/>
                </a:solidFill>
                <a:latin typeface="Cabin Condensed"/>
                <a:ea typeface="Cabin Condensed"/>
                <a:cs typeface="Cabin Condensed"/>
                <a:sym typeface="Cabin Condensed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8875" y="734101"/>
            <a:ext cx="33348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5C5C5C"/>
              </a:buClr>
              <a:buSzPts val="1200"/>
              <a:buFont typeface="Lato"/>
              <a:buChar char="•"/>
              <a:defRPr b="0" i="0" sz="1200" u="none" cap="none" strike="noStrike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5C5C5C"/>
              </a:buClr>
              <a:buSzPts val="1200"/>
              <a:buFont typeface="Lato"/>
              <a:buChar char="–"/>
              <a:defRPr b="0" i="0" sz="1200" u="none" cap="none" strike="noStrike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5C5C5C"/>
              </a:buClr>
              <a:buSzPts val="1200"/>
              <a:buFont typeface="Lato"/>
              <a:buChar char="•"/>
              <a:defRPr b="0" i="0" sz="1200" u="none" cap="none" strike="noStrike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5C5C5C"/>
              </a:buClr>
              <a:buSzPts val="1200"/>
              <a:buFont typeface="Lato"/>
              <a:buChar char="–"/>
              <a:defRPr b="0" i="0" sz="1200" u="none" cap="none" strike="noStrike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5C5C5C"/>
              </a:buClr>
              <a:buSzPts val="1200"/>
              <a:buFont typeface="Lato"/>
              <a:buChar char="»"/>
              <a:defRPr b="0" i="0" sz="1200" u="none" cap="none" strike="noStrike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5C5C5C"/>
              </a:buClr>
              <a:buSzPts val="1200"/>
              <a:buFont typeface="Lato"/>
              <a:buChar char="•"/>
              <a:defRPr b="0" i="0" sz="1200" u="none" cap="none" strike="noStrike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5C5C5C"/>
              </a:buClr>
              <a:buSzPts val="1200"/>
              <a:buFont typeface="Lato"/>
              <a:buChar char="•"/>
              <a:defRPr b="0" i="0" sz="1200" u="none" cap="none" strike="noStrike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5C5C5C"/>
              </a:buClr>
              <a:buSzPts val="1200"/>
              <a:buFont typeface="Lato"/>
              <a:buChar char="•"/>
              <a:defRPr b="0" i="0" sz="1200" u="none" cap="none" strike="noStrike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5C5C5C"/>
              </a:buClr>
              <a:buSzPts val="1200"/>
              <a:buFont typeface="Lato"/>
              <a:buChar char="•"/>
              <a:defRPr b="0" i="0" sz="1200" u="none" cap="none" strike="noStrike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368300" y="8875350"/>
            <a:ext cx="17187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2516717" y="8875350"/>
            <a:ext cx="23325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5278967" y="8875350"/>
            <a:ext cx="17187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en.wikipedia.org/wiki/K-d_tree" TargetMode="External"/><Relationship Id="rId4" Type="http://schemas.openxmlformats.org/officeDocument/2006/relationships/hyperlink" Target="https://en.wikipedia.org/wiki/Nearest_neighbor_search" TargetMode="External"/><Relationship Id="rId5" Type="http://schemas.openxmlformats.org/officeDocument/2006/relationships/image" Target="../media/image4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4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en.wikipedia.org/wiki/Training,_validation,_and_test_sets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medium.com/@bengikoseoglu/why-log-loss-metric-shouldnt-be-used-to-evaluate-nearest-neighbour-classification-1fe314f460a2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hyperlink" Target="https://medium.com/@bengikoseoglu/why-log-loss-metric-shouldnt-be-used-to-evaluate-nearest-neighbour-classification-1fe314f460a2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3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3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36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2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s://en.wikipedia.org/wiki/Information_gain_in_decision_trees" TargetMode="External"/><Relationship Id="rId4" Type="http://schemas.openxmlformats.org/officeDocument/2006/relationships/image" Target="../media/image29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8.xml"/><Relationship Id="rId3" Type="http://schemas.openxmlformats.org/officeDocument/2006/relationships/hyperlink" Target="https://en.wikipedia.org/wiki/Decision_tree_learning#Variance_reduction" TargetMode="External"/><Relationship Id="rId4" Type="http://schemas.openxmlformats.org/officeDocument/2006/relationships/hyperlink" Target="https://en.wikipedia.org/wiki/Decision_tree_learning" TargetMode="External"/><Relationship Id="rId5" Type="http://schemas.openxmlformats.org/officeDocument/2006/relationships/hyperlink" Target="https://fr.wikipedia.org/wiki/Arbre_de_d%C3%A9cision_(apprentissage)" TargetMode="Externa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2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37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30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19750" y="1510000"/>
            <a:ext cx="45579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APPRENTISSAGE SUPERVISÉ: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MODÈLES ALGORITHMIQUES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ACCÉLÉRATION</a:t>
            </a:r>
            <a:endParaRPr/>
          </a:p>
        </p:txBody>
      </p:sp>
      <p:sp>
        <p:nvSpPr>
          <p:cNvPr id="120" name="Google Shape;120;p19"/>
          <p:cNvSpPr txBox="1"/>
          <p:nvPr/>
        </p:nvSpPr>
        <p:spPr>
          <a:xfrm>
            <a:off x="68950" y="689500"/>
            <a:ext cx="44679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/>
              <a:t>Il existe plusieurs techniques, déjà implémentées pour vous. Ça peut être très compliqué: ne le réinventez pas!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CA" sz="1300"/>
              <a:t>Sous-échantillonage (on utilise un sous-ensemble X</a:t>
            </a:r>
            <a:r>
              <a:rPr baseline="-25000" lang="en-CA" sz="1300"/>
              <a:t>train</a:t>
            </a:r>
            <a:r>
              <a:rPr lang="en-CA" sz="1300"/>
              <a:t> de plus petite taille, quitte à réduire la qualité)</a:t>
            </a:r>
            <a:br>
              <a:rPr lang="en-CA" sz="1300"/>
            </a:b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CA" sz="1300"/>
              <a:t>pré-Clustering de l’ensemble </a:t>
            </a:r>
            <a:r>
              <a:rPr lang="en-CA" sz="1300">
                <a:solidFill>
                  <a:schemeClr val="dk1"/>
                </a:solidFill>
              </a:rPr>
              <a:t>X</a:t>
            </a:r>
            <a:r>
              <a:rPr baseline="-25000" lang="en-CA" sz="1300">
                <a:solidFill>
                  <a:schemeClr val="dk1"/>
                </a:solidFill>
              </a:rPr>
              <a:t>train</a:t>
            </a:r>
            <a:br>
              <a:rPr lang="en-CA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CA" sz="1300" u="sng">
                <a:solidFill>
                  <a:schemeClr val="hlink"/>
                </a:solidFill>
                <a:hlinkClick r:id="rId3"/>
              </a:rPr>
              <a:t>K-D trees</a:t>
            </a:r>
            <a:r>
              <a:rPr lang="en-CA" sz="1300">
                <a:solidFill>
                  <a:schemeClr val="dk1"/>
                </a:solidFill>
              </a:rPr>
              <a:t> (</a:t>
            </a:r>
            <a:r>
              <a:rPr b="1" lang="en-CA" sz="1300">
                <a:solidFill>
                  <a:schemeClr val="dk1"/>
                </a:solidFill>
              </a:rPr>
              <a:t>approximate</a:t>
            </a:r>
            <a:r>
              <a:rPr lang="en-CA" sz="1300">
                <a:solidFill>
                  <a:schemeClr val="dk1"/>
                </a:solidFill>
              </a:rPr>
              <a:t> nearest</a:t>
            </a:r>
            <a:br>
              <a:rPr lang="en-CA" sz="1300">
                <a:solidFill>
                  <a:schemeClr val="dk1"/>
                </a:solidFill>
              </a:rPr>
            </a:br>
            <a:r>
              <a:rPr lang="en-CA" sz="1300">
                <a:solidFill>
                  <a:schemeClr val="dk1"/>
                </a:solidFill>
              </a:rPr>
              <a:t>neighbors)</a:t>
            </a:r>
            <a:br>
              <a:rPr lang="en-CA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CA" sz="1300">
                <a:solidFill>
                  <a:schemeClr val="dk1"/>
                </a:solidFill>
              </a:rPr>
              <a:t>etc .. (</a:t>
            </a:r>
            <a:r>
              <a:rPr lang="en-CA" sz="1300" u="sng">
                <a:solidFill>
                  <a:schemeClr val="hlink"/>
                </a:solidFill>
                <a:hlinkClick r:id="rId4"/>
              </a:rPr>
              <a:t>wikipedia</a:t>
            </a:r>
            <a:r>
              <a:rPr lang="en-CA" sz="1300">
                <a:solidFill>
                  <a:schemeClr val="dk1"/>
                </a:solidFill>
              </a:rPr>
              <a:t>)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5750" y="2144325"/>
            <a:ext cx="1241100" cy="124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09"/>
          <p:cNvSpPr txBox="1"/>
          <p:nvPr/>
        </p:nvSpPr>
        <p:spPr>
          <a:xfrm>
            <a:off x="50750" y="767175"/>
            <a:ext cx="45465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Dans le cas de la classification, on fera un</a:t>
            </a:r>
            <a:r>
              <a:rPr b="1" i="0" lang="en-CA" sz="11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 vote majoritaire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sur tous les</a:t>
            </a:r>
            <a:br>
              <a:rPr b="0" i="0" lang="en-CA" sz="109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arbres :</a:t>
            </a:r>
            <a:endParaRPr/>
          </a:p>
          <a:p>
            <a:pPr indent="0" lvl="0" marL="0" marR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3" name="Google Shape;1023;p109"/>
          <p:cNvSpPr txBox="1"/>
          <p:nvPr/>
        </p:nvSpPr>
        <p:spPr>
          <a:xfrm>
            <a:off x="330200" y="1148175"/>
            <a:ext cx="42672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7815" lvl="0" marL="457200" marR="0" rtl="0" algn="l">
              <a:lnSpc>
                <a:spcPct val="149541"/>
              </a:lnSpc>
              <a:spcBef>
                <a:spcPts val="0"/>
              </a:spcBef>
              <a:spcAft>
                <a:spcPts val="0"/>
              </a:spcAft>
              <a:buSzPts val="1090"/>
              <a:buChar char="➔"/>
            </a:pP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 premier arbre prédit "perdu"</a:t>
            </a:r>
            <a:endParaRPr sz="109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7815" lvl="0" marL="457200" marR="0" rtl="0" algn="l">
              <a:lnSpc>
                <a:spcPct val="149541"/>
              </a:lnSpc>
              <a:spcBef>
                <a:spcPts val="0"/>
              </a:spcBef>
              <a:spcAft>
                <a:spcPts val="0"/>
              </a:spcAft>
              <a:buSzPts val="1090"/>
              <a:buChar char="➔"/>
            </a:pP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 second arbre prédit "perdu"</a:t>
            </a:r>
            <a:endParaRPr sz="109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7815" lvl="0" marL="457200" marR="0" rtl="0" algn="l">
              <a:lnSpc>
                <a:spcPct val="149541"/>
              </a:lnSpc>
              <a:spcBef>
                <a:spcPts val="0"/>
              </a:spcBef>
              <a:spcAft>
                <a:spcPts val="0"/>
              </a:spcAft>
              <a:buSzPts val="1090"/>
              <a:buChar char="➔"/>
            </a:pP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 troisième arbre prédit "gagné"</a:t>
            </a:r>
            <a:br>
              <a:rPr b="0" i="0" lang="en-CA" sz="109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CA" sz="1090" u="none" cap="none" strike="noStrike">
                <a:solidFill>
                  <a:srgbClr val="0E5A73"/>
                </a:solidFill>
                <a:latin typeface="Arial"/>
                <a:ea typeface="Arial"/>
                <a:cs typeface="Arial"/>
                <a:sym typeface="Arial"/>
              </a:rPr>
              <a:t>=&gt; Prédiction finale : "</a:t>
            </a:r>
            <a:r>
              <a:rPr lang="en-CA" sz="1090">
                <a:solidFill>
                  <a:srgbClr val="0E5A73"/>
                </a:solidFill>
              </a:rPr>
              <a:t>perdu</a:t>
            </a:r>
            <a:r>
              <a:rPr b="0" i="0" lang="en-CA" sz="1090" u="none" cap="none" strike="noStrike">
                <a:solidFill>
                  <a:srgbClr val="0E5A73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4" name="Google Shape;1024;p109"/>
          <p:cNvSpPr txBox="1"/>
          <p:nvPr/>
        </p:nvSpPr>
        <p:spPr>
          <a:xfrm>
            <a:off x="50800" y="2116850"/>
            <a:ext cx="45465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Dans le</a:t>
            </a:r>
            <a:r>
              <a:rPr lang="en-CA" sz="1090"/>
              <a:t> 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 de la régression (pas vue dans ce cours), on fera une</a:t>
            </a:r>
            <a:br>
              <a:rPr b="0" i="0" lang="en-CA" sz="109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i="0" lang="en-CA" sz="11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moyenne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sur tous les arbres :</a:t>
            </a:r>
            <a:endParaRPr/>
          </a:p>
          <a:p>
            <a:pPr indent="0" lvl="0" marL="0" marR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5" name="Google Shape;1025;p109"/>
          <p:cNvSpPr txBox="1"/>
          <p:nvPr/>
        </p:nvSpPr>
        <p:spPr>
          <a:xfrm>
            <a:off x="330200" y="2519750"/>
            <a:ext cx="42672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7815" lvl="0" marL="457200" marR="0" rtl="0" algn="l">
              <a:lnSpc>
                <a:spcPct val="15275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90"/>
              <a:buChar char="➔"/>
            </a:pP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 premier arbre prédit 1</a:t>
            </a:r>
            <a:r>
              <a:rPr lang="en-CA" sz="1090"/>
              <a:t>.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09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7815" lvl="0" marL="457200" marR="0" rtl="0" algn="l">
              <a:lnSpc>
                <a:spcPct val="15275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90"/>
              <a:buChar char="➔"/>
            </a:pP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 second arbre prédit 2</a:t>
            </a:r>
            <a:r>
              <a:rPr lang="en-CA" sz="1090"/>
              <a:t>.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sz="109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7815" lvl="0" marL="457200" marR="0" rtl="0" algn="l">
              <a:lnSpc>
                <a:spcPct val="15275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90"/>
              <a:buChar char="➔"/>
            </a:pP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 troisième arbre prédit 1</a:t>
            </a:r>
            <a:r>
              <a:rPr lang="en-CA" sz="1090"/>
              <a:t>/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br>
              <a:rPr b="0" i="0" lang="en-CA" sz="109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CA" sz="1090" u="none" cap="none" strike="noStrike">
                <a:solidFill>
                  <a:srgbClr val="0E5A73"/>
                </a:solidFill>
                <a:latin typeface="Arial"/>
                <a:ea typeface="Arial"/>
                <a:cs typeface="Arial"/>
                <a:sym typeface="Arial"/>
              </a:rPr>
              <a:t>=&gt; Prédiction finale : 1, 7</a:t>
            </a:r>
            <a:endParaRPr>
              <a:solidFill>
                <a:srgbClr val="0E5A73"/>
              </a:solidFill>
            </a:endParaRPr>
          </a:p>
          <a:p>
            <a:pPr indent="0" lvl="0" marL="0" marR="0" rtl="0" algn="l">
              <a:lnSpc>
                <a:spcPct val="1527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" name="Google Shape;1026;p109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AGGRÉGATION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10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EN PYTHON</a:t>
            </a:r>
            <a:endParaRPr/>
          </a:p>
        </p:txBody>
      </p:sp>
      <p:sp>
        <p:nvSpPr>
          <p:cNvPr id="1032" name="Google Shape;1032;p110"/>
          <p:cNvSpPr txBox="1"/>
          <p:nvPr/>
        </p:nvSpPr>
        <p:spPr>
          <a:xfrm>
            <a:off x="50900" y="836900"/>
            <a:ext cx="45465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CA" sz="10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-CA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i="0" lang="en-CA" sz="10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sklearn.ensemble import RandomForestClassifier</a:t>
            </a:r>
            <a:br>
              <a:rPr i="0" lang="en-CA" sz="10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i="0" lang="en-CA" sz="10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model = RandomForestClassifier(n_estimators = 1000,</a:t>
            </a:r>
            <a:br>
              <a:rPr i="0" lang="en-CA" sz="10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i="0" lang="en-CA" sz="10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criterion</a:t>
            </a:r>
            <a:r>
              <a:rPr lang="en-CA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i="0" lang="en-CA" sz="10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= "gini", max_features = "sqrt")</a:t>
            </a:r>
            <a:br>
              <a:rPr i="0" lang="en-CA" sz="10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i="0" lang="en-CA" sz="100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model.fit(X,y)</a:t>
            </a:r>
            <a:endParaRPr i="0" sz="10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252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>
                <a:latin typeface="Roboto Mono"/>
                <a:ea typeface="Roboto Mono"/>
                <a:cs typeface="Roboto Mono"/>
                <a:sym typeface="Roboto Mono"/>
              </a:rPr>
              <a:t>predictions = model.predict(Xtest)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252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>
                <a:latin typeface="Roboto Mono"/>
                <a:ea typeface="Roboto Mono"/>
                <a:cs typeface="Roboto Mono"/>
                <a:sym typeface="Roboto Mono"/>
              </a:rPr>
              <a:t>print(model.feature_importances_)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252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00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11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FEATURE IMPORTANCES</a:t>
            </a:r>
            <a:endParaRPr/>
          </a:p>
        </p:txBody>
      </p:sp>
      <p:sp>
        <p:nvSpPr>
          <p:cNvPr id="1038" name="Google Shape;1038;p111"/>
          <p:cNvSpPr txBox="1"/>
          <p:nvPr/>
        </p:nvSpPr>
        <p:spPr>
          <a:xfrm>
            <a:off x="215900" y="835450"/>
            <a:ext cx="4224000" cy="12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95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>
                <a:solidFill>
                  <a:schemeClr val="dk1"/>
                </a:solidFill>
              </a:rPr>
              <a:t>Il est possible de donner un score aux variables du problème en calculant le pourcentage des fois où elles ont été choisies pour la coupure: plus une variable a été choisie souvent, plus elle est “importante”. On appelle ce score le </a:t>
            </a:r>
            <a:r>
              <a:rPr lang="en-CA" sz="1090">
                <a:solidFill>
                  <a:srgbClr val="0E5A73"/>
                </a:solidFill>
              </a:rPr>
              <a:t>feature importance</a:t>
            </a:r>
            <a:r>
              <a:rPr lang="en-CA" sz="1090">
                <a:solidFill>
                  <a:schemeClr val="dk1"/>
                </a:solidFill>
              </a:rPr>
              <a:t>.</a:t>
            </a:r>
            <a:endParaRPr sz="109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112"/>
          <p:cNvSpPr txBox="1"/>
          <p:nvPr/>
        </p:nvSpPr>
        <p:spPr>
          <a:xfrm>
            <a:off x="50800" y="927100"/>
            <a:ext cx="45465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11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Avantages:</a:t>
            </a:r>
            <a:endParaRPr/>
          </a:p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p112"/>
          <p:cNvSpPr txBox="1"/>
          <p:nvPr/>
        </p:nvSpPr>
        <p:spPr>
          <a:xfrm>
            <a:off x="330200" y="1117600"/>
            <a:ext cx="4267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Très puissant car basé sur</a:t>
            </a:r>
            <a:r>
              <a:rPr b="1" i="0" lang="en-CA" sz="11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 la sagesse des foules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(B avis valent</a:t>
            </a:r>
            <a:br>
              <a:rPr b="0" i="0" lang="en-CA" sz="109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mieux qu’un)</a:t>
            </a:r>
            <a:endParaRPr b="0" i="0" sz="109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67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>
                <a:solidFill>
                  <a:schemeClr val="dk1"/>
                </a:solidFill>
              </a:rPr>
              <a:t>La vitesse de calcul peut être réglée en fonction des paramètres.</a:t>
            </a:r>
            <a:br>
              <a:rPr lang="en-CA" sz="109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CA" sz="1090">
                <a:solidFill>
                  <a:schemeClr val="dk1"/>
                </a:solidFill>
              </a:rPr>
              <a:t>Parallélisable</a:t>
            </a:r>
            <a:r>
              <a:rPr lang="en-CA" sz="1090">
                <a:solidFill>
                  <a:schemeClr val="dk1"/>
                </a:solidFill>
              </a:rPr>
              <a:t>.</a:t>
            </a:r>
            <a:endParaRPr sz="109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>
                <a:solidFill>
                  <a:schemeClr val="dk1"/>
                </a:solidFill>
              </a:rPr>
              <a:t>Empiriquement un des </a:t>
            </a:r>
            <a:r>
              <a:rPr b="1" lang="en-CA" sz="1090">
                <a:solidFill>
                  <a:schemeClr val="dk1"/>
                </a:solidFill>
              </a:rPr>
              <a:t>meilleurs</a:t>
            </a:r>
            <a:r>
              <a:rPr lang="en-CA" sz="1090">
                <a:solidFill>
                  <a:schemeClr val="dk1"/>
                </a:solidFill>
              </a:rPr>
              <a:t> algorithmes de prédiction.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4678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09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90"/>
          </a:p>
          <a:p>
            <a:pPr indent="0" lvl="0" marL="0" marR="0" rtl="0" algn="l">
              <a:lnSpc>
                <a:spcPct val="1284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p112"/>
          <p:cNvSpPr txBox="1"/>
          <p:nvPr/>
        </p:nvSpPr>
        <p:spPr>
          <a:xfrm>
            <a:off x="50800" y="2349500"/>
            <a:ext cx="45465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11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Inconvénients:</a:t>
            </a:r>
            <a:endParaRPr/>
          </a:p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6" name="Google Shape;1046;p112"/>
          <p:cNvSpPr txBox="1"/>
          <p:nvPr/>
        </p:nvSpPr>
        <p:spPr>
          <a:xfrm>
            <a:off x="330200" y="2552700"/>
            <a:ext cx="42672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Difficile à interpréter.</a:t>
            </a:r>
            <a:endParaRPr b="0" i="0" sz="109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CA" sz="1090">
                <a:solidFill>
                  <a:schemeClr val="dk1"/>
                </a:solidFill>
              </a:rPr>
              <a:t>Peut être lent si B est grand.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90"/>
          </a:p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7" name="Google Shape;1047;p112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CONCLUSION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13"/>
          <p:cNvSpPr txBox="1"/>
          <p:nvPr/>
        </p:nvSpPr>
        <p:spPr>
          <a:xfrm>
            <a:off x="330200" y="939800"/>
            <a:ext cx="4267200" cy="21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L’apprentissage par des modèles algorithmiques ne demande</a:t>
            </a:r>
            <a:r>
              <a:rPr b="1" i="0" lang="en-CA" sz="11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 pas</a:t>
            </a:r>
            <a:r>
              <a:rPr lang="en-CA" sz="109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CA" sz="11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d’hypothèse sur la forme des données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09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7815" lvl="0" marL="457200" rtl="0" algn="l">
              <a:lnSpc>
                <a:spcPct val="12844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90"/>
              <a:buChar char="●"/>
            </a:pPr>
            <a:r>
              <a:rPr lang="en-CA" sz="1090">
                <a:solidFill>
                  <a:schemeClr val="dk1"/>
                </a:solidFill>
              </a:rPr>
              <a:t>Il faut choisir les paramètres méthodiquement : un changement de</a:t>
            </a:r>
            <a:r>
              <a:rPr lang="en-CA" sz="109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CA" sz="1090">
                <a:solidFill>
                  <a:schemeClr val="dk1"/>
                </a:solidFill>
              </a:rPr>
              <a:t>paramètre peut modifier votre résultat.</a:t>
            </a:r>
            <a:endParaRPr sz="109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sz="1090">
                <a:solidFill>
                  <a:schemeClr val="dk1"/>
                </a:solidFill>
              </a:rPr>
              <a:t>Comprendre</a:t>
            </a:r>
            <a:r>
              <a:rPr b="1" lang="en-CA" sz="1100">
                <a:solidFill>
                  <a:srgbClr val="333399"/>
                </a:solidFill>
              </a:rPr>
              <a:t> la logique de l’algorithme</a:t>
            </a:r>
            <a:r>
              <a:rPr lang="en-CA" sz="1090">
                <a:solidFill>
                  <a:schemeClr val="dk1"/>
                </a:solidFill>
              </a:rPr>
              <a:t> permet de mieux l’utiliser et</a:t>
            </a:r>
            <a:r>
              <a:rPr lang="en-CA" sz="109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CA" sz="1090">
                <a:solidFill>
                  <a:schemeClr val="dk1"/>
                </a:solidFill>
              </a:rPr>
              <a:t>de mieux savoir quoi lui donner en entrée.</a:t>
            </a:r>
            <a:endParaRPr sz="109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sz="1090">
                <a:solidFill>
                  <a:schemeClr val="dk1"/>
                </a:solidFill>
              </a:rPr>
              <a:t>Mieux vaut un algorithme</a:t>
            </a:r>
            <a:r>
              <a:rPr b="1" lang="en-CA" sz="1100">
                <a:solidFill>
                  <a:srgbClr val="333399"/>
                </a:solidFill>
              </a:rPr>
              <a:t> moins bon sur l’ensemble</a:t>
            </a:r>
            <a:br>
              <a:rPr lang="en-CA" sz="109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CA" sz="1100">
                <a:solidFill>
                  <a:srgbClr val="333399"/>
                </a:solidFill>
              </a:rPr>
              <a:t>d’apprentissage mais qui sait généraliser</a:t>
            </a:r>
            <a:r>
              <a:rPr lang="en-CA" sz="1090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9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84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9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2844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09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844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09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90"/>
          </a:p>
          <a:p>
            <a:pPr indent="0" lvl="0" marL="0" marR="0" rtl="0" algn="l">
              <a:lnSpc>
                <a:spcPct val="1284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3" name="Google Shape;1053;p113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CONCLUSION SUR LES MÉTHODES ALGORITHMIQUES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PROBLÈMES POTENTIELS</a:t>
            </a:r>
            <a:endParaRPr/>
          </a:p>
        </p:txBody>
      </p:sp>
      <p:sp>
        <p:nvSpPr>
          <p:cNvPr id="127" name="Google Shape;127;p20"/>
          <p:cNvSpPr txBox="1"/>
          <p:nvPr/>
        </p:nvSpPr>
        <p:spPr>
          <a:xfrm>
            <a:off x="68950" y="689500"/>
            <a:ext cx="4467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CA" sz="1300"/>
              <a:t>Disproportion des classes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CA" sz="1300"/>
              <a:t>Mauvaise fonction de distance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BLIBS, BLOBS, BLABS ET BLUBS</a:t>
            </a:r>
            <a:endParaRPr/>
          </a:p>
        </p:txBody>
      </p:sp>
      <p:pic>
        <p:nvPicPr>
          <p:cNvPr descr="train_blobs.png"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086" y="658450"/>
            <a:ext cx="3261224" cy="220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BLIBS, BLOBS, BLABS ET BLUBS</a:t>
            </a:r>
            <a:endParaRPr/>
          </a:p>
        </p:txBody>
      </p:sp>
      <p:pic>
        <p:nvPicPr>
          <p:cNvPr descr="train_blobs.png"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086" y="658450"/>
            <a:ext cx="3261224" cy="2206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st_blobs.png" id="140" name="Google Shape;140;p22"/>
          <p:cNvPicPr preferRelativeResize="0"/>
          <p:nvPr/>
        </p:nvPicPr>
        <p:blipFill rotWithShape="1">
          <a:blip r:embed="rId4">
            <a:alphaModFix/>
          </a:blip>
          <a:srcRect b="54010" l="4789" r="9835" t="6516"/>
          <a:stretch/>
        </p:blipFill>
        <p:spPr>
          <a:xfrm>
            <a:off x="0" y="2889025"/>
            <a:ext cx="2213299" cy="565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st_blobs.png" id="141" name="Google Shape;141;p22"/>
          <p:cNvPicPr preferRelativeResize="0"/>
          <p:nvPr/>
        </p:nvPicPr>
        <p:blipFill rotWithShape="1">
          <a:blip r:embed="rId4">
            <a:alphaModFix/>
          </a:blip>
          <a:srcRect b="16466" l="10077" r="10133" t="57539"/>
          <a:stretch/>
        </p:blipFill>
        <p:spPr>
          <a:xfrm>
            <a:off x="2528900" y="2985550"/>
            <a:ext cx="2068501" cy="37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BLIBS, BLOBS, BLABS ET BLUBS</a:t>
            </a:r>
            <a:endParaRPr/>
          </a:p>
        </p:txBody>
      </p:sp>
      <p:pic>
        <p:nvPicPr>
          <p:cNvPr descr="train_blobs.png"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086" y="658450"/>
            <a:ext cx="3261224" cy="2206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st_blobs.png" id="148" name="Google Shape;148;p23"/>
          <p:cNvPicPr preferRelativeResize="0"/>
          <p:nvPr/>
        </p:nvPicPr>
        <p:blipFill rotWithShape="1">
          <a:blip r:embed="rId4">
            <a:alphaModFix/>
          </a:blip>
          <a:srcRect b="54010" l="4789" r="9835" t="6516"/>
          <a:stretch/>
        </p:blipFill>
        <p:spPr>
          <a:xfrm>
            <a:off x="0" y="2889025"/>
            <a:ext cx="2213299" cy="565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st_blobs.png" id="149" name="Google Shape;149;p23"/>
          <p:cNvPicPr preferRelativeResize="0"/>
          <p:nvPr/>
        </p:nvPicPr>
        <p:blipFill rotWithShape="1">
          <a:blip r:embed="rId4">
            <a:alphaModFix/>
          </a:blip>
          <a:srcRect b="16466" l="10077" r="10133" t="57539"/>
          <a:stretch/>
        </p:blipFill>
        <p:spPr>
          <a:xfrm>
            <a:off x="2528900" y="2985550"/>
            <a:ext cx="2068501" cy="372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23"/>
          <p:cNvCxnSpPr/>
          <p:nvPr/>
        </p:nvCxnSpPr>
        <p:spPr>
          <a:xfrm flipH="1" rot="10800000">
            <a:off x="503325" y="1599575"/>
            <a:ext cx="1489200" cy="133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" name="Google Shape;151;p23"/>
          <p:cNvCxnSpPr/>
          <p:nvPr/>
        </p:nvCxnSpPr>
        <p:spPr>
          <a:xfrm rot="10800000">
            <a:off x="1482300" y="2820200"/>
            <a:ext cx="186300" cy="22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" name="Google Shape;152;p23"/>
          <p:cNvCxnSpPr/>
          <p:nvPr/>
        </p:nvCxnSpPr>
        <p:spPr>
          <a:xfrm flipH="1" rot="10800000">
            <a:off x="2764900" y="2206375"/>
            <a:ext cx="551700" cy="86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" name="Google Shape;153;p23"/>
          <p:cNvCxnSpPr/>
          <p:nvPr/>
        </p:nvCxnSpPr>
        <p:spPr>
          <a:xfrm rot="10800000">
            <a:off x="3095750" y="2744250"/>
            <a:ext cx="965400" cy="36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4" name="Google Shape;154;p23"/>
          <p:cNvSpPr txBox="1"/>
          <p:nvPr/>
        </p:nvSpPr>
        <p:spPr>
          <a:xfrm>
            <a:off x="75850" y="786025"/>
            <a:ext cx="55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Lato"/>
                <a:ea typeface="Lato"/>
                <a:cs typeface="Lato"/>
                <a:sym typeface="Lato"/>
              </a:rPr>
              <a:t>K=1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BLIBS, BLOBS, BLABS ET BLUBS</a:t>
            </a:r>
            <a:endParaRPr/>
          </a:p>
        </p:txBody>
      </p:sp>
      <p:pic>
        <p:nvPicPr>
          <p:cNvPr descr="1NN_blobs.png"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050" y="931899"/>
            <a:ext cx="4183375" cy="234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/>
          <p:cNvSpPr txBox="1"/>
          <p:nvPr/>
        </p:nvSpPr>
        <p:spPr>
          <a:xfrm>
            <a:off x="25450" y="653250"/>
            <a:ext cx="45465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Algorithme du plus proche voisin (K=1):</a:t>
            </a:r>
            <a:endParaRPr sz="1300"/>
          </a:p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4"/>
          <p:cNvSpPr txBox="1"/>
          <p:nvPr/>
        </p:nvSpPr>
        <p:spPr>
          <a:xfrm>
            <a:off x="50800" y="3111500"/>
            <a:ext cx="45465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Résultat : 4/4 = 100%</a:t>
            </a:r>
            <a:endParaRPr/>
          </a:p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BLIBS, BLOBS, BLABS ET BLUBS</a:t>
            </a:r>
            <a:endParaRPr/>
          </a:p>
        </p:txBody>
      </p:sp>
      <p:pic>
        <p:nvPicPr>
          <p:cNvPr descr="train_blobs.png"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086" y="658450"/>
            <a:ext cx="3261224" cy="2206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st_blobs.png" id="169" name="Google Shape;169;p25"/>
          <p:cNvPicPr preferRelativeResize="0"/>
          <p:nvPr/>
        </p:nvPicPr>
        <p:blipFill rotWithShape="1">
          <a:blip r:embed="rId4">
            <a:alphaModFix/>
          </a:blip>
          <a:srcRect b="54010" l="4789" r="9835" t="6516"/>
          <a:stretch/>
        </p:blipFill>
        <p:spPr>
          <a:xfrm>
            <a:off x="0" y="2889025"/>
            <a:ext cx="2213299" cy="565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st_blobs.png" id="170" name="Google Shape;170;p25"/>
          <p:cNvPicPr preferRelativeResize="0"/>
          <p:nvPr/>
        </p:nvPicPr>
        <p:blipFill rotWithShape="1">
          <a:blip r:embed="rId4">
            <a:alphaModFix/>
          </a:blip>
          <a:srcRect b="16466" l="10077" r="10133" t="57539"/>
          <a:stretch/>
        </p:blipFill>
        <p:spPr>
          <a:xfrm>
            <a:off x="2528900" y="2985550"/>
            <a:ext cx="2068501" cy="372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" name="Google Shape;171;p25"/>
          <p:cNvCxnSpPr/>
          <p:nvPr/>
        </p:nvCxnSpPr>
        <p:spPr>
          <a:xfrm flipH="1" rot="10800000">
            <a:off x="503325" y="1599575"/>
            <a:ext cx="1489200" cy="133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2" name="Google Shape;172;p25"/>
          <p:cNvCxnSpPr/>
          <p:nvPr/>
        </p:nvCxnSpPr>
        <p:spPr>
          <a:xfrm rot="10800000">
            <a:off x="1482300" y="2820200"/>
            <a:ext cx="186300" cy="22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" name="Google Shape;173;p25"/>
          <p:cNvCxnSpPr/>
          <p:nvPr/>
        </p:nvCxnSpPr>
        <p:spPr>
          <a:xfrm flipH="1" rot="10800000">
            <a:off x="2764900" y="2206375"/>
            <a:ext cx="551700" cy="86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4" name="Google Shape;174;p25"/>
          <p:cNvCxnSpPr/>
          <p:nvPr/>
        </p:nvCxnSpPr>
        <p:spPr>
          <a:xfrm rot="10800000">
            <a:off x="3095750" y="2744250"/>
            <a:ext cx="965400" cy="36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5" name="Google Shape;175;p25"/>
          <p:cNvCxnSpPr/>
          <p:nvPr/>
        </p:nvCxnSpPr>
        <p:spPr>
          <a:xfrm flipH="1" rot="10800000">
            <a:off x="510225" y="1744475"/>
            <a:ext cx="600000" cy="117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" name="Google Shape;176;p25"/>
          <p:cNvCxnSpPr/>
          <p:nvPr/>
        </p:nvCxnSpPr>
        <p:spPr>
          <a:xfrm flipH="1" rot="10800000">
            <a:off x="510225" y="1075775"/>
            <a:ext cx="641400" cy="184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" name="Google Shape;177;p25"/>
          <p:cNvCxnSpPr/>
          <p:nvPr/>
        </p:nvCxnSpPr>
        <p:spPr>
          <a:xfrm flipH="1" rot="10800000">
            <a:off x="1682375" y="2840600"/>
            <a:ext cx="200100" cy="21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" name="Google Shape;178;p25"/>
          <p:cNvCxnSpPr/>
          <p:nvPr/>
        </p:nvCxnSpPr>
        <p:spPr>
          <a:xfrm flipH="1" rot="10800000">
            <a:off x="1682375" y="2647700"/>
            <a:ext cx="1496100" cy="39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" name="Google Shape;179;p25"/>
          <p:cNvCxnSpPr/>
          <p:nvPr/>
        </p:nvCxnSpPr>
        <p:spPr>
          <a:xfrm rot="10800000">
            <a:off x="2164900" y="2233975"/>
            <a:ext cx="600000" cy="85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" name="Google Shape;180;p25"/>
          <p:cNvCxnSpPr/>
          <p:nvPr/>
        </p:nvCxnSpPr>
        <p:spPr>
          <a:xfrm flipH="1" rot="10800000">
            <a:off x="2771800" y="1075675"/>
            <a:ext cx="48300" cy="198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" name="Google Shape;181;p25"/>
          <p:cNvCxnSpPr/>
          <p:nvPr/>
        </p:nvCxnSpPr>
        <p:spPr>
          <a:xfrm rot="10800000">
            <a:off x="2206250" y="1013550"/>
            <a:ext cx="1854900" cy="208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" name="Google Shape;182;p25"/>
          <p:cNvCxnSpPr/>
          <p:nvPr/>
        </p:nvCxnSpPr>
        <p:spPr>
          <a:xfrm rot="10800000">
            <a:off x="3550850" y="1117075"/>
            <a:ext cx="524100" cy="197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3" name="Google Shape;183;p25"/>
          <p:cNvSpPr txBox="1"/>
          <p:nvPr/>
        </p:nvSpPr>
        <p:spPr>
          <a:xfrm>
            <a:off x="75850" y="786025"/>
            <a:ext cx="55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Lato"/>
                <a:ea typeface="Lato"/>
                <a:cs typeface="Lato"/>
                <a:sym typeface="Lato"/>
              </a:rPr>
              <a:t>K=3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BLIBS, BLOBS, BLABS ET BLUBS</a:t>
            </a:r>
            <a:endParaRPr/>
          </a:p>
        </p:txBody>
      </p:sp>
      <p:sp>
        <p:nvSpPr>
          <p:cNvPr id="189" name="Google Shape;189;p26"/>
          <p:cNvSpPr txBox="1"/>
          <p:nvPr/>
        </p:nvSpPr>
        <p:spPr>
          <a:xfrm>
            <a:off x="25450" y="653250"/>
            <a:ext cx="45465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Algorithme d</a:t>
            </a:r>
            <a:r>
              <a:rPr lang="en-CA" sz="1090"/>
              <a:t>es 3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plus proches voisins (K=</a:t>
            </a:r>
            <a:r>
              <a:rPr lang="en-CA" sz="1090"/>
              <a:t>3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):</a:t>
            </a:r>
            <a:endParaRPr/>
          </a:p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6"/>
          <p:cNvSpPr txBox="1"/>
          <p:nvPr/>
        </p:nvSpPr>
        <p:spPr>
          <a:xfrm>
            <a:off x="50800" y="3111500"/>
            <a:ext cx="45465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Résultat : </a:t>
            </a:r>
            <a:r>
              <a:rPr lang="en-CA" sz="1090"/>
              <a:t>3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/4 = </a:t>
            </a:r>
            <a:r>
              <a:rPr lang="en-CA" sz="1090"/>
              <a:t>75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/>
          </a:p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3NN_blobs.png" id="191" name="Google Shape;1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562" y="878938"/>
            <a:ext cx="3844287" cy="219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/>
        </p:nvSpPr>
        <p:spPr>
          <a:xfrm>
            <a:off x="101600" y="101600"/>
            <a:ext cx="4495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3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Comment choisir K ? La validation croisée.</a:t>
            </a:r>
            <a:endParaRPr/>
          </a:p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3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7"/>
          <p:cNvSpPr txBox="1"/>
          <p:nvPr/>
        </p:nvSpPr>
        <p:spPr>
          <a:xfrm>
            <a:off x="110050" y="1943000"/>
            <a:ext cx="4377300" cy="15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76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9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7"/>
          <p:cNvSpPr txBox="1"/>
          <p:nvPr/>
        </p:nvSpPr>
        <p:spPr>
          <a:xfrm>
            <a:off x="4483100" y="3289300"/>
            <a:ext cx="114300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915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7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34</a:t>
            </a:r>
            <a:endParaRPr/>
          </a:p>
          <a:p>
            <a:pPr indent="0" lvl="0" marL="0" marR="0" rtl="0" algn="l">
              <a:lnSpc>
                <a:spcPct val="10915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97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7"/>
          <p:cNvSpPr txBox="1"/>
          <p:nvPr>
            <p:ph type="title"/>
          </p:nvPr>
        </p:nvSpPr>
        <p:spPr>
          <a:xfrm>
            <a:off x="248050" y="136015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COMMENT OPTIMISER UN PARAMÈTRE ?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upervised.png" id="204" name="Google Shape;20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400"/>
            <a:ext cx="4597399" cy="3303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title"/>
          </p:nvPr>
        </p:nvSpPr>
        <p:spPr>
          <a:xfrm>
            <a:off x="19750" y="1510000"/>
            <a:ext cx="45579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Google Shape;6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4181"/>
            <a:ext cx="4597400" cy="2586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/>
          <p:nvPr>
            <p:ph type="title"/>
          </p:nvPr>
        </p:nvSpPr>
        <p:spPr>
          <a:xfrm>
            <a:off x="248050" y="0"/>
            <a:ext cx="4101300" cy="60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/>
              <a:t>OPTIMISER UN PARAMETRE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FFFFFF"/>
                </a:solidFill>
              </a:rPr>
              <a:t>Ce qu’il ne faut PAS faire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0" name="Google Shape;210;p29"/>
          <p:cNvSpPr txBox="1"/>
          <p:nvPr/>
        </p:nvSpPr>
        <p:spPr>
          <a:xfrm>
            <a:off x="139025" y="602400"/>
            <a:ext cx="4330500" cy="27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CA">
                <a:latin typeface="Lato"/>
                <a:ea typeface="Lato"/>
                <a:cs typeface="Lato"/>
                <a:sym typeface="Lato"/>
              </a:rPr>
              <a:t>J’ai </a:t>
            </a:r>
            <a:r>
              <a:rPr b="1" lang="en-CA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bien</a:t>
            </a:r>
            <a:r>
              <a:rPr lang="en-CA">
                <a:latin typeface="Lato"/>
                <a:ea typeface="Lato"/>
                <a:cs typeface="Lato"/>
                <a:sym typeface="Lato"/>
              </a:rPr>
              <a:t> fait attention de séparer mon dataset en ensembles de “</a:t>
            </a:r>
            <a:r>
              <a:rPr lang="en-CA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train</a:t>
            </a:r>
            <a:r>
              <a:rPr lang="en-CA">
                <a:latin typeface="Lato"/>
                <a:ea typeface="Lato"/>
                <a:cs typeface="Lato"/>
                <a:sym typeface="Lato"/>
              </a:rPr>
              <a:t>” + “</a:t>
            </a:r>
            <a:r>
              <a:rPr lang="en-CA">
                <a:solidFill>
                  <a:srgbClr val="FF00FF"/>
                </a:solidFill>
                <a:latin typeface="Lato"/>
                <a:ea typeface="Lato"/>
                <a:cs typeface="Lato"/>
                <a:sym typeface="Lato"/>
              </a:rPr>
              <a:t>test</a:t>
            </a:r>
            <a:r>
              <a:rPr lang="en-CA">
                <a:latin typeface="Lato"/>
                <a:ea typeface="Lato"/>
                <a:cs typeface="Lato"/>
                <a:sym typeface="Lato"/>
              </a:rPr>
              <a:t>”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CA">
                <a:latin typeface="Lato"/>
                <a:ea typeface="Lato"/>
                <a:cs typeface="Lato"/>
                <a:sym typeface="Lato"/>
              </a:rPr>
              <a:t>L’ensemble de “</a:t>
            </a:r>
            <a:r>
              <a:rPr lang="en-CA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train</a:t>
            </a:r>
            <a:r>
              <a:rPr lang="en-CA">
                <a:latin typeface="Lato"/>
                <a:ea typeface="Lato"/>
                <a:cs typeface="Lato"/>
                <a:sym typeface="Lato"/>
              </a:rPr>
              <a:t>” est la donnée utilisée par mon algo pour s’</a:t>
            </a:r>
            <a:r>
              <a:rPr lang="en-CA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entraîner</a:t>
            </a:r>
            <a:endParaRPr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-CA">
                <a:latin typeface="Lato"/>
                <a:ea typeface="Lato"/>
                <a:cs typeface="Lato"/>
                <a:sym typeface="Lato"/>
              </a:rPr>
              <a:t>L’ensemble de “</a:t>
            </a:r>
            <a:r>
              <a:rPr lang="en-CA">
                <a:solidFill>
                  <a:srgbClr val="FF00FF"/>
                </a:solidFill>
                <a:latin typeface="Lato"/>
                <a:ea typeface="Lato"/>
                <a:cs typeface="Lato"/>
                <a:sym typeface="Lato"/>
              </a:rPr>
              <a:t>test</a:t>
            </a:r>
            <a:r>
              <a:rPr lang="en-CA">
                <a:latin typeface="Lato"/>
                <a:ea typeface="Lato"/>
                <a:cs typeface="Lato"/>
                <a:sym typeface="Lato"/>
              </a:rPr>
              <a:t>”, qui n’a </a:t>
            </a:r>
            <a:r>
              <a:rPr b="1" lang="en-CA">
                <a:latin typeface="Lato"/>
                <a:ea typeface="Lato"/>
                <a:cs typeface="Lato"/>
                <a:sym typeface="Lato"/>
              </a:rPr>
              <a:t>pas</a:t>
            </a:r>
            <a:r>
              <a:rPr lang="en-CA">
                <a:latin typeface="Lato"/>
                <a:ea typeface="Lato"/>
                <a:cs typeface="Lato"/>
                <a:sym typeface="Lato"/>
              </a:rPr>
              <a:t> été donné à l’algorithme pendant son entraînement, permet d’</a:t>
            </a:r>
            <a:r>
              <a:rPr b="1" lang="en-CA">
                <a:solidFill>
                  <a:srgbClr val="FF00FF"/>
                </a:solidFill>
                <a:latin typeface="Lato"/>
                <a:ea typeface="Lato"/>
                <a:cs typeface="Lato"/>
                <a:sym typeface="Lato"/>
              </a:rPr>
              <a:t>évaluer</a:t>
            </a:r>
            <a:r>
              <a:rPr lang="en-CA">
                <a:latin typeface="Lato"/>
                <a:ea typeface="Lato"/>
                <a:cs typeface="Lato"/>
                <a:sym typeface="Lato"/>
              </a:rPr>
              <a:t> mon algorithme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/>
          <p:nvPr>
            <p:ph type="title"/>
          </p:nvPr>
        </p:nvSpPr>
        <p:spPr>
          <a:xfrm>
            <a:off x="248050" y="0"/>
            <a:ext cx="4101300" cy="60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/>
              <a:t>OPTIMISER UN PARAMETRE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Ce qu’il ne faut </a:t>
            </a:r>
            <a:r>
              <a:rPr lang="en-CA">
                <a:solidFill>
                  <a:srgbClr val="980000"/>
                </a:solidFill>
              </a:rPr>
              <a:t>PAS</a:t>
            </a:r>
            <a:r>
              <a:rPr lang="en-CA"/>
              <a:t> faire</a:t>
            </a:r>
            <a:endParaRPr/>
          </a:p>
        </p:txBody>
      </p:sp>
      <p:sp>
        <p:nvSpPr>
          <p:cNvPr id="216" name="Google Shape;216;p30"/>
          <p:cNvSpPr txBox="1"/>
          <p:nvPr/>
        </p:nvSpPr>
        <p:spPr>
          <a:xfrm>
            <a:off x="139025" y="602400"/>
            <a:ext cx="4330500" cy="27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Comment déterminer quel est le meilleur K?</a:t>
            </a:r>
            <a:endParaRPr b="1"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</a:t>
            </a:r>
            <a:r>
              <a:rPr lang="en-CA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 vais </a:t>
            </a:r>
            <a:r>
              <a:rPr lang="en-CA" sz="13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évaluer</a:t>
            </a:r>
            <a:r>
              <a:rPr lang="en-CA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(donc avec l’ensemble de </a:t>
            </a:r>
            <a:r>
              <a:rPr lang="en-CA" sz="13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test</a:t>
            </a:r>
            <a:r>
              <a:rPr lang="en-CA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) la performance de mon algo avec différents K, et garder le K qui donne le meilleur résultat.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NON!!!</a:t>
            </a:r>
            <a:endParaRPr b="1"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Comment évaluer mon algo, une fois le K choisi? Mon ensemble de test n’est plus “inconnu”, l’algo (en fait, un de ses paramètres, K) a été choisi en fonction de lui !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Il ne faut </a:t>
            </a:r>
            <a:r>
              <a:rPr b="1" lang="en-CA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jamais</a:t>
            </a:r>
            <a:r>
              <a:rPr lang="en-CA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utiliser un ensemble de </a:t>
            </a:r>
            <a:r>
              <a:rPr b="1" lang="en-CA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test</a:t>
            </a:r>
            <a:r>
              <a:rPr lang="en-CA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à part dans l’évaluation finale, c’est à dire après que l’algorithme ait été complètement choisi (incluant quel algo, et tous les paramètres!)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/>
          <p:nvPr>
            <p:ph type="title"/>
          </p:nvPr>
        </p:nvSpPr>
        <p:spPr>
          <a:xfrm>
            <a:off x="248050" y="0"/>
            <a:ext cx="4101300" cy="60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/>
              <a:t>OPTIMISER UN PARAMETRE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Ce qu’il ne faut </a:t>
            </a:r>
            <a:r>
              <a:rPr lang="en-CA">
                <a:solidFill>
                  <a:srgbClr val="980000"/>
                </a:solidFill>
              </a:rPr>
              <a:t>PAS</a:t>
            </a:r>
            <a:r>
              <a:rPr lang="en-CA"/>
              <a:t> faire</a:t>
            </a:r>
            <a:endParaRPr/>
          </a:p>
        </p:txBody>
      </p:sp>
      <p:sp>
        <p:nvSpPr>
          <p:cNvPr id="222" name="Google Shape;222;p31"/>
          <p:cNvSpPr txBox="1"/>
          <p:nvPr/>
        </p:nvSpPr>
        <p:spPr>
          <a:xfrm>
            <a:off x="139025" y="602400"/>
            <a:ext cx="4330500" cy="27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Comment déterminer quel est le meilleur K?</a:t>
            </a:r>
            <a:endParaRPr b="1"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Je vais </a:t>
            </a:r>
            <a:r>
              <a:rPr lang="en-CA" sz="13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évaluer</a:t>
            </a:r>
            <a:r>
              <a:rPr lang="en-CA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(donc avec l’ensemble de </a:t>
            </a:r>
            <a:r>
              <a:rPr lang="en-CA" sz="13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test</a:t>
            </a:r>
            <a:r>
              <a:rPr lang="en-CA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) la performance de mon algo avec différents K, et garder le K qui donne le meilleur résultat.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3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NON!!!</a:t>
            </a:r>
            <a:endParaRPr b="1" sz="13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Comment évaluer mon algo, une fois le K choisi? Mon ensemble de test n’est plus “inconnu”, l’algo (en fait, un de ses paramètres, K) a été choisi en fonction de lui !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Il ne faut </a:t>
            </a:r>
            <a:r>
              <a:rPr b="1" lang="en-CA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jamais</a:t>
            </a:r>
            <a:r>
              <a:rPr lang="en-CA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utiliser un ensemble de </a:t>
            </a:r>
            <a:r>
              <a:rPr b="1" lang="en-CA" sz="13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test</a:t>
            </a:r>
            <a:r>
              <a:rPr lang="en-CA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à part dans l’évaluation finale, c’est à dire après que l’algorithme ait été complètement choisi (incluant quel algo, </a:t>
            </a:r>
            <a:r>
              <a:rPr b="1" lang="en-CA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et</a:t>
            </a:r>
            <a:r>
              <a:rPr lang="en-CA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tous les paramètres!)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/>
          <p:nvPr>
            <p:ph type="title"/>
          </p:nvPr>
        </p:nvSpPr>
        <p:spPr>
          <a:xfrm>
            <a:off x="248050" y="0"/>
            <a:ext cx="4101300" cy="60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/>
              <a:t>OPTIMISER UN PARAMETRE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Ce qu’il ne faut </a:t>
            </a:r>
            <a:r>
              <a:rPr lang="en-CA">
                <a:solidFill>
                  <a:srgbClr val="980000"/>
                </a:solidFill>
              </a:rPr>
              <a:t>PAS</a:t>
            </a:r>
            <a:r>
              <a:rPr lang="en-CA"/>
              <a:t> faire</a:t>
            </a:r>
            <a:endParaRPr/>
          </a:p>
        </p:txBody>
      </p:sp>
      <p:sp>
        <p:nvSpPr>
          <p:cNvPr id="228" name="Google Shape;228;p32"/>
          <p:cNvSpPr txBox="1"/>
          <p:nvPr/>
        </p:nvSpPr>
        <p:spPr>
          <a:xfrm>
            <a:off x="139025" y="602400"/>
            <a:ext cx="4330500" cy="27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Comment déterminer quel est le meilleur K?</a:t>
            </a:r>
            <a:endParaRPr b="1"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On reprend.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En fait j</a:t>
            </a:r>
            <a:r>
              <a:rPr lang="en-CA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 vais </a:t>
            </a:r>
            <a:r>
              <a:rPr lang="en-CA" sz="13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évaluer</a:t>
            </a:r>
            <a:r>
              <a:rPr lang="en-CA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la performance de mon algo avec différents K, mais en utilisant l’ensemble </a:t>
            </a:r>
            <a:r>
              <a:rPr lang="en-CA" sz="1300">
                <a:solidFill>
                  <a:srgbClr val="FF00FF"/>
                </a:solidFill>
                <a:latin typeface="Lato"/>
                <a:ea typeface="Lato"/>
                <a:cs typeface="Lato"/>
                <a:sym typeface="Lato"/>
              </a:rPr>
              <a:t>‘train</a:t>
            </a:r>
            <a:r>
              <a:rPr lang="en-CA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’ pour l’évaluation (et trouver ainsi le meilleur K).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NON!!!</a:t>
            </a:r>
            <a:endParaRPr b="1"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 je fais comme ça, je suis en plein dans l’</a:t>
            </a:r>
            <a:r>
              <a:rPr b="1" lang="en-CA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over-fitting</a:t>
            </a:r>
            <a:r>
              <a:rPr lang="en-CA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: j’essaie uniquement d’obtenir la meilleure performance sur mon ensemble d’entraînement. L’algo (ou paramètre) que je choisirai ainsi a toutes les chances d’être over-fitté, et donc d’être </a:t>
            </a:r>
            <a:r>
              <a:rPr b="1" lang="en-CA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mauvais</a:t>
            </a:r>
            <a:r>
              <a:rPr lang="en-CA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en pratique sur mon</a:t>
            </a:r>
            <a:r>
              <a:rPr lang="en-CA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ensemble de test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/>
          <p:nvPr>
            <p:ph type="title"/>
          </p:nvPr>
        </p:nvSpPr>
        <p:spPr>
          <a:xfrm>
            <a:off x="248050" y="0"/>
            <a:ext cx="4101300" cy="60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/>
              <a:t>OPTIMISER UN PARAMETRE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Ce qu’il ne faut </a:t>
            </a:r>
            <a:r>
              <a:rPr lang="en-CA">
                <a:solidFill>
                  <a:srgbClr val="980000"/>
                </a:solidFill>
              </a:rPr>
              <a:t>PAS</a:t>
            </a:r>
            <a:r>
              <a:rPr lang="en-CA"/>
              <a:t> faire</a:t>
            </a:r>
            <a:endParaRPr/>
          </a:p>
        </p:txBody>
      </p:sp>
      <p:sp>
        <p:nvSpPr>
          <p:cNvPr id="234" name="Google Shape;234;p33"/>
          <p:cNvSpPr txBox="1"/>
          <p:nvPr/>
        </p:nvSpPr>
        <p:spPr>
          <a:xfrm>
            <a:off x="139025" y="602400"/>
            <a:ext cx="4330500" cy="27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Comment déterminer quel est le meilleur K?</a:t>
            </a:r>
            <a:endParaRPr b="1"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On reprend.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En fait je</a:t>
            </a:r>
            <a:r>
              <a:rPr lang="en-CA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vais </a:t>
            </a:r>
            <a:r>
              <a:rPr lang="en-CA" sz="13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évaluer</a:t>
            </a:r>
            <a:r>
              <a:rPr lang="en-CA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la performance de mon algo avec différents K, mais en utilisant l’ensemble </a:t>
            </a:r>
            <a:r>
              <a:rPr lang="en-CA" sz="1300">
                <a:solidFill>
                  <a:srgbClr val="FF00FF"/>
                </a:solidFill>
                <a:latin typeface="Lato"/>
                <a:ea typeface="Lato"/>
                <a:cs typeface="Lato"/>
                <a:sym typeface="Lato"/>
              </a:rPr>
              <a:t>‘train</a:t>
            </a:r>
            <a:r>
              <a:rPr lang="en-CA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’ pour l’évaluation (et trouver ainsi le meilleur K).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3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NON!!!</a:t>
            </a:r>
            <a:endParaRPr b="1" sz="13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Si je fais comme ça, je suis en plein dans l’</a:t>
            </a:r>
            <a:r>
              <a:rPr b="1" lang="en-CA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over-fitting</a:t>
            </a:r>
            <a:r>
              <a:rPr lang="en-CA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: j’essaie uniquement d’obtenir la meilleure performance sur mon ensemble d’entraînement. L’algo (ou paramètre) que je choisirai ainsi a toutes les chances d’être over-fitté, et donc d’être </a:t>
            </a:r>
            <a:r>
              <a:rPr b="1" lang="en-CA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mauvais</a:t>
            </a:r>
            <a:r>
              <a:rPr lang="en-CA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en pratique sur mon ensemble de test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5900"/>
            <a:ext cx="4597402" cy="2586024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4"/>
          <p:cNvSpPr txBox="1"/>
          <p:nvPr>
            <p:ph idx="1" type="subTitle"/>
          </p:nvPr>
        </p:nvSpPr>
        <p:spPr>
          <a:xfrm>
            <a:off x="1104900" y="5426288"/>
            <a:ext cx="5156100" cy="24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>
            <p:ph type="title"/>
          </p:nvPr>
        </p:nvSpPr>
        <p:spPr>
          <a:xfrm>
            <a:off x="248050" y="0"/>
            <a:ext cx="4101300" cy="60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/>
              <a:t>OPTIMISER UN PARAMETRE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38761D"/>
                </a:solidFill>
              </a:rPr>
              <a:t>Ce qu’il faut faire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246" name="Google Shape;246;p35"/>
          <p:cNvSpPr txBox="1"/>
          <p:nvPr/>
        </p:nvSpPr>
        <p:spPr>
          <a:xfrm>
            <a:off x="139025" y="602400"/>
            <a:ext cx="4330500" cy="27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Comment déterminer quel est le meilleur K?</a:t>
            </a:r>
            <a:endParaRPr b="1"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J’ai trouvé! 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</a:t>
            </a:r>
            <a:r>
              <a:rPr lang="en-CA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 vais séparer mon dataset en </a:t>
            </a:r>
            <a:r>
              <a:rPr b="1" lang="en-CA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-CA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parties </a:t>
            </a:r>
            <a:r>
              <a:rPr b="1" lang="en-CA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disjointes </a:t>
            </a:r>
            <a:r>
              <a:rPr lang="en-CA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latin typeface="Lato"/>
                <a:ea typeface="Lato"/>
                <a:cs typeface="Lato"/>
                <a:sym typeface="Lato"/>
              </a:rPr>
              <a:t>(</a:t>
            </a:r>
            <a:r>
              <a:rPr lang="en-CA" sz="1300">
                <a:solidFill>
                  <a:srgbClr val="FF00FF"/>
                </a:solidFill>
                <a:latin typeface="Lato"/>
                <a:ea typeface="Lato"/>
                <a:cs typeface="Lato"/>
                <a:sym typeface="Lato"/>
              </a:rPr>
              <a:t>train</a:t>
            </a:r>
            <a:r>
              <a:rPr lang="en-CA" sz="1300"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CA" sz="13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validation</a:t>
            </a:r>
            <a:r>
              <a:rPr lang="en-CA" sz="1300"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CA" sz="13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test</a:t>
            </a:r>
            <a:r>
              <a:rPr lang="en-CA" sz="1300">
                <a:latin typeface="Lato"/>
                <a:ea typeface="Lato"/>
                <a:cs typeface="Lato"/>
                <a:sym typeface="Lato"/>
              </a:rPr>
              <a:t>)</a:t>
            </a:r>
            <a:endParaRPr sz="13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Pour chaque valeur possible de K, j’entraîne mon algo avec les data de </a:t>
            </a:r>
            <a:r>
              <a:rPr lang="en-CA" sz="1300">
                <a:solidFill>
                  <a:srgbClr val="FF00FF"/>
                </a:solidFill>
                <a:latin typeface="Lato"/>
                <a:ea typeface="Lato"/>
                <a:cs typeface="Lato"/>
                <a:sym typeface="Lato"/>
              </a:rPr>
              <a:t>‘train’</a:t>
            </a:r>
            <a:r>
              <a:rPr lang="en-CA" sz="1300">
                <a:latin typeface="Lato"/>
                <a:ea typeface="Lato"/>
                <a:cs typeface="Lato"/>
                <a:sym typeface="Lato"/>
              </a:rPr>
              <a:t>, et j’évalue sa performance sur les data de </a:t>
            </a:r>
            <a:r>
              <a:rPr lang="en-CA" sz="13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‘validation’.</a:t>
            </a:r>
            <a:br>
              <a:rPr lang="en-CA" sz="1300">
                <a:latin typeface="Lato"/>
                <a:ea typeface="Lato"/>
                <a:cs typeface="Lato"/>
                <a:sym typeface="Lato"/>
              </a:rPr>
            </a:br>
            <a:r>
              <a:rPr lang="en-CA" sz="1300">
                <a:latin typeface="Lato"/>
                <a:ea typeface="Lato"/>
                <a:cs typeface="Lato"/>
                <a:sym typeface="Lato"/>
              </a:rPr>
              <a:t>Je trouve ainsi le meilleur K.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latin typeface="Lato"/>
                <a:ea typeface="Lato"/>
                <a:cs typeface="Lato"/>
                <a:sym typeface="Lato"/>
              </a:rPr>
              <a:t>Et j’ai bien préservé mon ensemble </a:t>
            </a:r>
            <a:r>
              <a:rPr lang="en-CA" sz="13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‘test’</a:t>
            </a:r>
            <a:r>
              <a:rPr lang="en-CA" sz="1300">
                <a:latin typeface="Lato"/>
                <a:ea typeface="Lato"/>
                <a:cs typeface="Lato"/>
                <a:sym typeface="Lato"/>
              </a:rPr>
              <a:t>, qui n’a absolument pas joué de rôle dans le choix de l’algo, pour l’évaluation finale.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OUI !   </a:t>
            </a:r>
            <a:r>
              <a:rPr lang="en-CA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Mais on peut faire encore mieux...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/>
          <p:nvPr>
            <p:ph type="title"/>
          </p:nvPr>
        </p:nvSpPr>
        <p:spPr>
          <a:xfrm>
            <a:off x="248050" y="0"/>
            <a:ext cx="4101300" cy="60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/>
              <a:t>OPTIMISER UN PARAMETRE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38761D"/>
                </a:solidFill>
              </a:rPr>
              <a:t>Ce qu’il faut faire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252" name="Google Shape;252;p36"/>
          <p:cNvSpPr txBox="1"/>
          <p:nvPr/>
        </p:nvSpPr>
        <p:spPr>
          <a:xfrm>
            <a:off x="139025" y="602400"/>
            <a:ext cx="4330500" cy="27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Comment déterminer quel est le meilleur K?</a:t>
            </a:r>
            <a:endParaRPr b="1"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J’ai trouvé! 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Je vais séparer mon dataset en </a:t>
            </a:r>
            <a:r>
              <a:rPr b="1" lang="en-CA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-CA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parties </a:t>
            </a:r>
            <a:r>
              <a:rPr b="1" lang="en-CA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disjointes </a:t>
            </a:r>
            <a:r>
              <a:rPr lang="en-CA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latin typeface="Lato"/>
                <a:ea typeface="Lato"/>
                <a:cs typeface="Lato"/>
                <a:sym typeface="Lato"/>
              </a:rPr>
              <a:t>(</a:t>
            </a:r>
            <a:r>
              <a:rPr lang="en-CA" sz="1300">
                <a:solidFill>
                  <a:srgbClr val="FF00FF"/>
                </a:solidFill>
                <a:latin typeface="Lato"/>
                <a:ea typeface="Lato"/>
                <a:cs typeface="Lato"/>
                <a:sym typeface="Lato"/>
              </a:rPr>
              <a:t>train</a:t>
            </a:r>
            <a:r>
              <a:rPr lang="en-CA" sz="1300"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CA" sz="13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validation</a:t>
            </a:r>
            <a:r>
              <a:rPr lang="en-CA" sz="1300"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CA" sz="13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test</a:t>
            </a:r>
            <a:r>
              <a:rPr lang="en-CA" sz="1300">
                <a:latin typeface="Lato"/>
                <a:ea typeface="Lato"/>
                <a:cs typeface="Lato"/>
                <a:sym typeface="Lato"/>
              </a:rPr>
              <a:t>)</a:t>
            </a:r>
            <a:endParaRPr sz="13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Pour chaque valeur possible de K, j’entraîne mon algo avec les data de </a:t>
            </a:r>
            <a:r>
              <a:rPr lang="en-CA" sz="1300">
                <a:solidFill>
                  <a:srgbClr val="FF00FF"/>
                </a:solidFill>
                <a:latin typeface="Lato"/>
                <a:ea typeface="Lato"/>
                <a:cs typeface="Lato"/>
                <a:sym typeface="Lato"/>
              </a:rPr>
              <a:t>‘train’</a:t>
            </a:r>
            <a:r>
              <a:rPr lang="en-CA" sz="1300">
                <a:latin typeface="Lato"/>
                <a:ea typeface="Lato"/>
                <a:cs typeface="Lato"/>
                <a:sym typeface="Lato"/>
              </a:rPr>
              <a:t>, et j’évalue sa performance sur les data de </a:t>
            </a:r>
            <a:r>
              <a:rPr lang="en-CA" sz="1300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‘validation’.</a:t>
            </a:r>
            <a:br>
              <a:rPr lang="en-CA" sz="1300">
                <a:latin typeface="Lato"/>
                <a:ea typeface="Lato"/>
                <a:cs typeface="Lato"/>
                <a:sym typeface="Lato"/>
              </a:rPr>
            </a:br>
            <a:r>
              <a:rPr lang="en-CA" sz="1300">
                <a:latin typeface="Lato"/>
                <a:ea typeface="Lato"/>
                <a:cs typeface="Lato"/>
                <a:sym typeface="Lato"/>
              </a:rPr>
              <a:t>Je trouve ainsi le meilleur K.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latin typeface="Lato"/>
                <a:ea typeface="Lato"/>
                <a:cs typeface="Lato"/>
                <a:sym typeface="Lato"/>
              </a:rPr>
              <a:t>Et j’ai bien préservé mon ensemble </a:t>
            </a:r>
            <a:r>
              <a:rPr lang="en-CA" sz="13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‘test’</a:t>
            </a:r>
            <a:r>
              <a:rPr lang="en-CA" sz="1300">
                <a:latin typeface="Lato"/>
                <a:ea typeface="Lato"/>
                <a:cs typeface="Lato"/>
                <a:sym typeface="Lato"/>
              </a:rPr>
              <a:t>, qui n’a absolument pas joué de rôle dans le choix de l’algo, pour l’évaluation finale.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300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OUI !  </a:t>
            </a:r>
            <a:r>
              <a:rPr b="1" lang="en-CA" sz="1300">
                <a:latin typeface="Lato"/>
                <a:ea typeface="Lato"/>
                <a:cs typeface="Lato"/>
                <a:sym typeface="Lato"/>
              </a:rPr>
              <a:t>[</a:t>
            </a:r>
            <a:r>
              <a:rPr b="1" lang="en-CA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wikipedia</a:t>
            </a:r>
            <a:r>
              <a:rPr b="1" lang="en-CA" sz="1300">
                <a:latin typeface="Lato"/>
                <a:ea typeface="Lato"/>
                <a:cs typeface="Lato"/>
                <a:sym typeface="Lato"/>
              </a:rPr>
              <a:t>]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/>
          <p:nvPr>
            <p:ph type="title"/>
          </p:nvPr>
        </p:nvSpPr>
        <p:spPr>
          <a:xfrm>
            <a:off x="248050" y="0"/>
            <a:ext cx="4101300" cy="60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/>
              <a:t>OPTIMISER UN PARAMETRE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38761D"/>
                </a:solidFill>
              </a:rPr>
              <a:t>Ce qu’il faut faire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258" name="Google Shape;258;p37"/>
          <p:cNvSpPr txBox="1"/>
          <p:nvPr/>
        </p:nvSpPr>
        <p:spPr>
          <a:xfrm>
            <a:off x="41375" y="602400"/>
            <a:ext cx="4516200" cy="27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dk1"/>
                </a:solidFill>
              </a:rPr>
              <a:t>K = 1, on obtient un taux de classification correct = 0.873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300">
                <a:solidFill>
                  <a:schemeClr val="dk1"/>
                </a:solidFill>
              </a:rPr>
              <a:t>K = 3, on obtient un taux de classification correct = 0.862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300">
                <a:solidFill>
                  <a:schemeClr val="dk1"/>
                </a:solidFill>
              </a:rPr>
              <a:t>K = 5, on obtient un taux de classification correct = 0.855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300">
                <a:solidFill>
                  <a:schemeClr val="dk1"/>
                </a:solidFill>
              </a:rPr>
              <a:t>K = 7, on obtient un taux de classification correct = 0.861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dk1"/>
                </a:solidFill>
              </a:rPr>
              <a:t>K = 9, on obtient un taux de classification correct = 0.889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dk1"/>
                </a:solidFill>
              </a:rPr>
              <a:t>K = 11, on obtient un taux de classification correct = </a:t>
            </a:r>
            <a:r>
              <a:rPr b="1" lang="en-CA" sz="1300">
                <a:solidFill>
                  <a:schemeClr val="dk1"/>
                </a:solidFill>
              </a:rPr>
              <a:t>0.894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dk1"/>
                </a:solidFill>
              </a:rPr>
              <a:t>K = 13, on obtient un taux de classification correct = 0.881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dk1"/>
                </a:solidFill>
              </a:rPr>
              <a:t> -&gt; je choisis K = 11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dk1"/>
                </a:solidFill>
              </a:rPr>
              <a:t>Pour accélérer: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CA" sz="1300">
                <a:solidFill>
                  <a:schemeClr val="dk1"/>
                </a:solidFill>
              </a:rPr>
              <a:t>Sous-échantillonage (ne pas essayer tous les K)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-CA" sz="1300">
                <a:solidFill>
                  <a:schemeClr val="dk1"/>
                </a:solidFill>
              </a:rPr>
              <a:t>Exponentiel (K=1, 2, 3, 5, 8, 13, 21, 34, ..)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CA" sz="1300">
                <a:solidFill>
                  <a:schemeClr val="dk1"/>
                </a:solidFill>
              </a:rPr>
              <a:t>Compromis coût/qualité de l’évaluation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8"/>
          <p:cNvSpPr txBox="1"/>
          <p:nvPr/>
        </p:nvSpPr>
        <p:spPr>
          <a:xfrm>
            <a:off x="101600" y="101600"/>
            <a:ext cx="4495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3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Comment choisir K ? La validation croisée.</a:t>
            </a:r>
            <a:endParaRPr/>
          </a:p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3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8"/>
          <p:cNvSpPr txBox="1"/>
          <p:nvPr/>
        </p:nvSpPr>
        <p:spPr>
          <a:xfrm>
            <a:off x="248050" y="848075"/>
            <a:ext cx="4101300" cy="23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/>
              <a:t>Une manière d’évaluer la performance de mon algorithme (aka “valider”) de manière </a:t>
            </a:r>
            <a:r>
              <a:rPr b="1" lang="en-CA" sz="1300"/>
              <a:t>plus robuste</a:t>
            </a:r>
            <a:r>
              <a:rPr lang="en-CA" sz="1300"/>
              <a:t>.</a:t>
            </a:r>
            <a:endParaRPr sz="1300"/>
          </a:p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CA" sz="1300"/>
            </a:br>
            <a:r>
              <a:rPr lang="en-CA" sz="1300"/>
              <a:t>Important notamment quand on fait des </a:t>
            </a:r>
            <a:r>
              <a:rPr b="1" lang="en-CA" sz="1300"/>
              <a:t>choix</a:t>
            </a:r>
            <a:r>
              <a:rPr lang="en-CA" sz="1300"/>
              <a:t> en fonction de cette évaluation (e.g. choix du paramètre K)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38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LA VALIDATION CROISEE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>
            <p:ph type="title"/>
          </p:nvPr>
        </p:nvSpPr>
        <p:spPr>
          <a:xfrm>
            <a:off x="19750" y="1510000"/>
            <a:ext cx="45579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Les K plus proches voisins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/>
          <p:nvPr/>
        </p:nvSpPr>
        <p:spPr>
          <a:xfrm>
            <a:off x="101600" y="101600"/>
            <a:ext cx="4495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3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Comment choisir K ? La validation croisée.</a:t>
            </a:r>
            <a:endParaRPr/>
          </a:p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3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9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LA VALIDATION CROISEE</a:t>
            </a:r>
            <a:endParaRPr/>
          </a:p>
        </p:txBody>
      </p:sp>
      <p:sp>
        <p:nvSpPr>
          <p:cNvPr id="272" name="Google Shape;272;p39"/>
          <p:cNvSpPr/>
          <p:nvPr/>
        </p:nvSpPr>
        <p:spPr>
          <a:xfrm>
            <a:off x="2614175" y="734100"/>
            <a:ext cx="779100" cy="22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Subset 1</a:t>
            </a:r>
            <a:endParaRPr/>
          </a:p>
        </p:txBody>
      </p:sp>
      <p:sp>
        <p:nvSpPr>
          <p:cNvPr id="273" name="Google Shape;273;p39"/>
          <p:cNvSpPr/>
          <p:nvPr/>
        </p:nvSpPr>
        <p:spPr>
          <a:xfrm>
            <a:off x="1204125" y="734100"/>
            <a:ext cx="786000" cy="773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Train</a:t>
            </a:r>
            <a:br>
              <a:rPr lang="en-CA"/>
            </a:br>
            <a:r>
              <a:rPr lang="en-CA"/>
              <a:t>Set</a:t>
            </a:r>
            <a:endParaRPr/>
          </a:p>
        </p:txBody>
      </p:sp>
      <p:sp>
        <p:nvSpPr>
          <p:cNvPr id="274" name="Google Shape;274;p39"/>
          <p:cNvSpPr/>
          <p:nvPr/>
        </p:nvSpPr>
        <p:spPr>
          <a:xfrm>
            <a:off x="2614175" y="1010600"/>
            <a:ext cx="779100" cy="22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Subset 2</a:t>
            </a:r>
            <a:endParaRPr/>
          </a:p>
        </p:txBody>
      </p:sp>
      <p:sp>
        <p:nvSpPr>
          <p:cNvPr id="275" name="Google Shape;275;p39"/>
          <p:cNvSpPr/>
          <p:nvPr/>
        </p:nvSpPr>
        <p:spPr>
          <a:xfrm>
            <a:off x="2614175" y="1287100"/>
            <a:ext cx="779100" cy="22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Subset 3</a:t>
            </a:r>
            <a:endParaRPr/>
          </a:p>
        </p:txBody>
      </p:sp>
      <p:cxnSp>
        <p:nvCxnSpPr>
          <p:cNvPr id="276" name="Google Shape;276;p39"/>
          <p:cNvCxnSpPr/>
          <p:nvPr/>
        </p:nvCxnSpPr>
        <p:spPr>
          <a:xfrm>
            <a:off x="2140000" y="1120950"/>
            <a:ext cx="32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 txBox="1"/>
          <p:nvPr/>
        </p:nvSpPr>
        <p:spPr>
          <a:xfrm>
            <a:off x="101600" y="101600"/>
            <a:ext cx="4495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3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Comment choisir K ? La validation croisée.</a:t>
            </a:r>
            <a:endParaRPr/>
          </a:p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3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40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LA VALIDATION CROISEE</a:t>
            </a:r>
            <a:endParaRPr/>
          </a:p>
        </p:txBody>
      </p:sp>
      <p:sp>
        <p:nvSpPr>
          <p:cNvPr id="283" name="Google Shape;283;p40"/>
          <p:cNvSpPr/>
          <p:nvPr/>
        </p:nvSpPr>
        <p:spPr>
          <a:xfrm>
            <a:off x="2614175" y="734100"/>
            <a:ext cx="779100" cy="22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Subset 1</a:t>
            </a:r>
            <a:endParaRPr/>
          </a:p>
        </p:txBody>
      </p:sp>
      <p:sp>
        <p:nvSpPr>
          <p:cNvPr id="284" name="Google Shape;284;p40"/>
          <p:cNvSpPr/>
          <p:nvPr/>
        </p:nvSpPr>
        <p:spPr>
          <a:xfrm>
            <a:off x="1204125" y="734100"/>
            <a:ext cx="786000" cy="773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Train</a:t>
            </a:r>
            <a:br>
              <a:rPr lang="en-CA"/>
            </a:br>
            <a:r>
              <a:rPr lang="en-CA"/>
              <a:t>Set</a:t>
            </a:r>
            <a:endParaRPr/>
          </a:p>
        </p:txBody>
      </p:sp>
      <p:sp>
        <p:nvSpPr>
          <p:cNvPr id="285" name="Google Shape;285;p40"/>
          <p:cNvSpPr/>
          <p:nvPr/>
        </p:nvSpPr>
        <p:spPr>
          <a:xfrm>
            <a:off x="2614175" y="1010600"/>
            <a:ext cx="779100" cy="22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Subset 2</a:t>
            </a:r>
            <a:endParaRPr/>
          </a:p>
        </p:txBody>
      </p:sp>
      <p:sp>
        <p:nvSpPr>
          <p:cNvPr id="286" name="Google Shape;286;p40"/>
          <p:cNvSpPr/>
          <p:nvPr/>
        </p:nvSpPr>
        <p:spPr>
          <a:xfrm>
            <a:off x="2614175" y="1287100"/>
            <a:ext cx="779100" cy="22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Subset 3</a:t>
            </a:r>
            <a:endParaRPr/>
          </a:p>
        </p:txBody>
      </p:sp>
      <p:cxnSp>
        <p:nvCxnSpPr>
          <p:cNvPr id="287" name="Google Shape;287;p40"/>
          <p:cNvCxnSpPr/>
          <p:nvPr/>
        </p:nvCxnSpPr>
        <p:spPr>
          <a:xfrm>
            <a:off x="2140000" y="1120950"/>
            <a:ext cx="32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8" name="Google Shape;288;p40"/>
          <p:cNvSpPr/>
          <p:nvPr/>
        </p:nvSpPr>
        <p:spPr>
          <a:xfrm>
            <a:off x="1204125" y="1631150"/>
            <a:ext cx="786000" cy="5685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Test</a:t>
            </a:r>
            <a:br>
              <a:rPr lang="en-CA"/>
            </a:br>
            <a:r>
              <a:rPr lang="en-CA"/>
              <a:t>Set</a:t>
            </a:r>
            <a:endParaRPr/>
          </a:p>
        </p:txBody>
      </p:sp>
      <p:sp>
        <p:nvSpPr>
          <p:cNvPr id="289" name="Google Shape;289;p40"/>
          <p:cNvSpPr txBox="1"/>
          <p:nvPr/>
        </p:nvSpPr>
        <p:spPr>
          <a:xfrm>
            <a:off x="2614175" y="1715300"/>
            <a:ext cx="174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Lato"/>
                <a:ea typeface="Lato"/>
                <a:cs typeface="Lato"/>
                <a:sym typeface="Lato"/>
              </a:rPr>
              <a:t>On ne l’utilise pas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0" name="Google Shape;290;p40"/>
          <p:cNvCxnSpPr/>
          <p:nvPr/>
        </p:nvCxnSpPr>
        <p:spPr>
          <a:xfrm>
            <a:off x="2187350" y="1915400"/>
            <a:ext cx="32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/>
          <p:nvPr/>
        </p:nvSpPr>
        <p:spPr>
          <a:xfrm>
            <a:off x="101600" y="101600"/>
            <a:ext cx="4495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3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Comment choisir K ? La validation croisée.</a:t>
            </a:r>
            <a:endParaRPr/>
          </a:p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3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41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LA VALIDATION CROISEE</a:t>
            </a:r>
            <a:endParaRPr/>
          </a:p>
        </p:txBody>
      </p:sp>
      <p:sp>
        <p:nvSpPr>
          <p:cNvPr id="297" name="Google Shape;297;p41"/>
          <p:cNvSpPr/>
          <p:nvPr/>
        </p:nvSpPr>
        <p:spPr>
          <a:xfrm>
            <a:off x="317575" y="664775"/>
            <a:ext cx="779100" cy="22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Subset 1</a:t>
            </a:r>
            <a:endParaRPr/>
          </a:p>
        </p:txBody>
      </p:sp>
      <p:sp>
        <p:nvSpPr>
          <p:cNvPr id="298" name="Google Shape;298;p41"/>
          <p:cNvSpPr/>
          <p:nvPr/>
        </p:nvSpPr>
        <p:spPr>
          <a:xfrm>
            <a:off x="317575" y="941275"/>
            <a:ext cx="779100" cy="22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Subset 2</a:t>
            </a:r>
            <a:endParaRPr/>
          </a:p>
        </p:txBody>
      </p:sp>
      <p:sp>
        <p:nvSpPr>
          <p:cNvPr id="299" name="Google Shape;299;p41"/>
          <p:cNvSpPr/>
          <p:nvPr/>
        </p:nvSpPr>
        <p:spPr>
          <a:xfrm>
            <a:off x="317575" y="1217775"/>
            <a:ext cx="779100" cy="22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Subset 3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2"/>
          <p:cNvSpPr txBox="1"/>
          <p:nvPr/>
        </p:nvSpPr>
        <p:spPr>
          <a:xfrm>
            <a:off x="101600" y="101600"/>
            <a:ext cx="4495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3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Comment choisir K ? La validation croisée.</a:t>
            </a:r>
            <a:endParaRPr/>
          </a:p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3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42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LA VALIDATION CROISEE</a:t>
            </a:r>
            <a:endParaRPr/>
          </a:p>
        </p:txBody>
      </p:sp>
      <p:sp>
        <p:nvSpPr>
          <p:cNvPr id="306" name="Google Shape;306;p42"/>
          <p:cNvSpPr/>
          <p:nvPr/>
        </p:nvSpPr>
        <p:spPr>
          <a:xfrm>
            <a:off x="317575" y="664775"/>
            <a:ext cx="779100" cy="22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Subset 1</a:t>
            </a:r>
            <a:endParaRPr/>
          </a:p>
        </p:txBody>
      </p:sp>
      <p:sp>
        <p:nvSpPr>
          <p:cNvPr id="307" name="Google Shape;307;p42"/>
          <p:cNvSpPr/>
          <p:nvPr/>
        </p:nvSpPr>
        <p:spPr>
          <a:xfrm>
            <a:off x="317575" y="941275"/>
            <a:ext cx="779100" cy="22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Subset 2</a:t>
            </a:r>
            <a:endParaRPr/>
          </a:p>
        </p:txBody>
      </p:sp>
      <p:sp>
        <p:nvSpPr>
          <p:cNvPr id="308" name="Google Shape;308;p42"/>
          <p:cNvSpPr/>
          <p:nvPr/>
        </p:nvSpPr>
        <p:spPr>
          <a:xfrm>
            <a:off x="317575" y="1217775"/>
            <a:ext cx="779100" cy="2208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Subset 3</a:t>
            </a:r>
            <a:endParaRPr/>
          </a:p>
        </p:txBody>
      </p:sp>
      <p:sp>
        <p:nvSpPr>
          <p:cNvPr id="309" name="Google Shape;309;p42"/>
          <p:cNvSpPr txBox="1"/>
          <p:nvPr/>
        </p:nvSpPr>
        <p:spPr>
          <a:xfrm>
            <a:off x="1096675" y="667475"/>
            <a:ext cx="779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Lato"/>
                <a:ea typeface="Lato"/>
                <a:cs typeface="Lato"/>
                <a:sym typeface="Lato"/>
              </a:rPr>
              <a:t> = train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p42"/>
          <p:cNvSpPr txBox="1"/>
          <p:nvPr/>
        </p:nvSpPr>
        <p:spPr>
          <a:xfrm>
            <a:off x="1096675" y="943975"/>
            <a:ext cx="1193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Lato"/>
                <a:ea typeface="Lato"/>
                <a:cs typeface="Lato"/>
                <a:sym typeface="Lato"/>
              </a:rPr>
              <a:t> = train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1" name="Google Shape;311;p42"/>
          <p:cNvSpPr txBox="1"/>
          <p:nvPr/>
        </p:nvSpPr>
        <p:spPr>
          <a:xfrm>
            <a:off x="1096675" y="1220475"/>
            <a:ext cx="1193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Lato"/>
                <a:ea typeface="Lato"/>
                <a:cs typeface="Lato"/>
                <a:sym typeface="Lato"/>
              </a:rPr>
              <a:t> = validation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" name="Google Shape;312;p42"/>
          <p:cNvSpPr txBox="1"/>
          <p:nvPr/>
        </p:nvSpPr>
        <p:spPr>
          <a:xfrm>
            <a:off x="300475" y="1535100"/>
            <a:ext cx="813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Lato"/>
                <a:ea typeface="Lato"/>
                <a:cs typeface="Lato"/>
                <a:sym typeface="Lato"/>
              </a:rPr>
              <a:t>Accuracy</a:t>
            </a:r>
            <a:br>
              <a:rPr lang="en-CA">
                <a:latin typeface="Lato"/>
                <a:ea typeface="Lato"/>
                <a:cs typeface="Lato"/>
                <a:sym typeface="Lato"/>
              </a:rPr>
            </a:br>
            <a:r>
              <a:rPr lang="en-CA">
                <a:latin typeface="Lato"/>
                <a:ea typeface="Lato"/>
                <a:cs typeface="Lato"/>
                <a:sym typeface="Lato"/>
              </a:rPr>
              <a:t>= 0.931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3"/>
          <p:cNvSpPr txBox="1"/>
          <p:nvPr/>
        </p:nvSpPr>
        <p:spPr>
          <a:xfrm>
            <a:off x="101600" y="101600"/>
            <a:ext cx="4495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3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Comment choisir K ? La validation croisée.</a:t>
            </a:r>
            <a:endParaRPr/>
          </a:p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3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43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LA VALIDATION CROISEE</a:t>
            </a:r>
            <a:endParaRPr/>
          </a:p>
        </p:txBody>
      </p:sp>
      <p:sp>
        <p:nvSpPr>
          <p:cNvPr id="319" name="Google Shape;319;p43"/>
          <p:cNvSpPr/>
          <p:nvPr/>
        </p:nvSpPr>
        <p:spPr>
          <a:xfrm>
            <a:off x="317575" y="664775"/>
            <a:ext cx="779100" cy="22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Subset 1</a:t>
            </a:r>
            <a:endParaRPr/>
          </a:p>
        </p:txBody>
      </p:sp>
      <p:sp>
        <p:nvSpPr>
          <p:cNvPr id="320" name="Google Shape;320;p43"/>
          <p:cNvSpPr/>
          <p:nvPr/>
        </p:nvSpPr>
        <p:spPr>
          <a:xfrm>
            <a:off x="317575" y="941275"/>
            <a:ext cx="779100" cy="22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Subset 2</a:t>
            </a:r>
            <a:endParaRPr/>
          </a:p>
        </p:txBody>
      </p:sp>
      <p:sp>
        <p:nvSpPr>
          <p:cNvPr id="321" name="Google Shape;321;p43"/>
          <p:cNvSpPr/>
          <p:nvPr/>
        </p:nvSpPr>
        <p:spPr>
          <a:xfrm>
            <a:off x="317575" y="1217775"/>
            <a:ext cx="779100" cy="2208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Subset 3</a:t>
            </a:r>
            <a:endParaRPr/>
          </a:p>
        </p:txBody>
      </p:sp>
      <p:sp>
        <p:nvSpPr>
          <p:cNvPr id="322" name="Google Shape;322;p43"/>
          <p:cNvSpPr txBox="1"/>
          <p:nvPr/>
        </p:nvSpPr>
        <p:spPr>
          <a:xfrm>
            <a:off x="1096675" y="667475"/>
            <a:ext cx="779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Lato"/>
                <a:ea typeface="Lato"/>
                <a:cs typeface="Lato"/>
                <a:sym typeface="Lato"/>
              </a:rPr>
              <a:t> = train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43"/>
          <p:cNvSpPr txBox="1"/>
          <p:nvPr/>
        </p:nvSpPr>
        <p:spPr>
          <a:xfrm>
            <a:off x="1096675" y="943975"/>
            <a:ext cx="1193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Lato"/>
                <a:ea typeface="Lato"/>
                <a:cs typeface="Lato"/>
                <a:sym typeface="Lato"/>
              </a:rPr>
              <a:t> = train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43"/>
          <p:cNvSpPr txBox="1"/>
          <p:nvPr/>
        </p:nvSpPr>
        <p:spPr>
          <a:xfrm>
            <a:off x="1096675" y="1220475"/>
            <a:ext cx="1193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Lato"/>
                <a:ea typeface="Lato"/>
                <a:cs typeface="Lato"/>
                <a:sym typeface="Lato"/>
              </a:rPr>
              <a:t> = validation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5" name="Google Shape;325;p43"/>
          <p:cNvSpPr txBox="1"/>
          <p:nvPr/>
        </p:nvSpPr>
        <p:spPr>
          <a:xfrm>
            <a:off x="300475" y="1535100"/>
            <a:ext cx="813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Lato"/>
                <a:ea typeface="Lato"/>
                <a:cs typeface="Lato"/>
                <a:sym typeface="Lato"/>
              </a:rPr>
              <a:t>Accuracy</a:t>
            </a:r>
            <a:br>
              <a:rPr lang="en-CA">
                <a:latin typeface="Lato"/>
                <a:ea typeface="Lato"/>
                <a:cs typeface="Lato"/>
                <a:sym typeface="Lato"/>
              </a:rPr>
            </a:br>
            <a:r>
              <a:rPr lang="en-CA">
                <a:latin typeface="Lato"/>
                <a:ea typeface="Lato"/>
                <a:cs typeface="Lato"/>
                <a:sym typeface="Lato"/>
              </a:rPr>
              <a:t>= 0.931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6" name="Google Shape;326;p43"/>
          <p:cNvSpPr/>
          <p:nvPr/>
        </p:nvSpPr>
        <p:spPr>
          <a:xfrm>
            <a:off x="2324700" y="664775"/>
            <a:ext cx="779100" cy="22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Subset 1</a:t>
            </a:r>
            <a:endParaRPr/>
          </a:p>
        </p:txBody>
      </p:sp>
      <p:sp>
        <p:nvSpPr>
          <p:cNvPr id="327" name="Google Shape;327;p43"/>
          <p:cNvSpPr/>
          <p:nvPr/>
        </p:nvSpPr>
        <p:spPr>
          <a:xfrm>
            <a:off x="2324700" y="941275"/>
            <a:ext cx="779100" cy="2208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Subset 2</a:t>
            </a:r>
            <a:endParaRPr/>
          </a:p>
        </p:txBody>
      </p:sp>
      <p:sp>
        <p:nvSpPr>
          <p:cNvPr id="328" name="Google Shape;328;p43"/>
          <p:cNvSpPr/>
          <p:nvPr/>
        </p:nvSpPr>
        <p:spPr>
          <a:xfrm>
            <a:off x="2324700" y="1217775"/>
            <a:ext cx="779100" cy="22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Subset 3</a:t>
            </a:r>
            <a:endParaRPr/>
          </a:p>
        </p:txBody>
      </p:sp>
      <p:sp>
        <p:nvSpPr>
          <p:cNvPr id="329" name="Google Shape;329;p43"/>
          <p:cNvSpPr txBox="1"/>
          <p:nvPr/>
        </p:nvSpPr>
        <p:spPr>
          <a:xfrm>
            <a:off x="3103800" y="667475"/>
            <a:ext cx="779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Lato"/>
                <a:ea typeface="Lato"/>
                <a:cs typeface="Lato"/>
                <a:sym typeface="Lato"/>
              </a:rPr>
              <a:t> = train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p43"/>
          <p:cNvSpPr txBox="1"/>
          <p:nvPr/>
        </p:nvSpPr>
        <p:spPr>
          <a:xfrm>
            <a:off x="3103800" y="943975"/>
            <a:ext cx="1193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= validation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p43"/>
          <p:cNvSpPr txBox="1"/>
          <p:nvPr/>
        </p:nvSpPr>
        <p:spPr>
          <a:xfrm>
            <a:off x="3103800" y="1220475"/>
            <a:ext cx="1193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= train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2" name="Google Shape;332;p43"/>
          <p:cNvSpPr txBox="1"/>
          <p:nvPr/>
        </p:nvSpPr>
        <p:spPr>
          <a:xfrm>
            <a:off x="2307600" y="1535100"/>
            <a:ext cx="813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Lato"/>
                <a:ea typeface="Lato"/>
                <a:cs typeface="Lato"/>
                <a:sym typeface="Lato"/>
              </a:rPr>
              <a:t>Accuracy</a:t>
            </a:r>
            <a:br>
              <a:rPr lang="en-CA">
                <a:latin typeface="Lato"/>
                <a:ea typeface="Lato"/>
                <a:cs typeface="Lato"/>
                <a:sym typeface="Lato"/>
              </a:rPr>
            </a:br>
            <a:r>
              <a:rPr lang="en-CA">
                <a:latin typeface="Lato"/>
                <a:ea typeface="Lato"/>
                <a:cs typeface="Lato"/>
                <a:sym typeface="Lato"/>
              </a:rPr>
              <a:t>= 0.917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4"/>
          <p:cNvSpPr txBox="1"/>
          <p:nvPr/>
        </p:nvSpPr>
        <p:spPr>
          <a:xfrm>
            <a:off x="101600" y="101600"/>
            <a:ext cx="4495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3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Comment choisir K ? La validation croisée.</a:t>
            </a:r>
            <a:endParaRPr/>
          </a:p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3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44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LA VALIDATION CROISEE</a:t>
            </a:r>
            <a:endParaRPr/>
          </a:p>
        </p:txBody>
      </p:sp>
      <p:sp>
        <p:nvSpPr>
          <p:cNvPr id="339" name="Google Shape;339;p44"/>
          <p:cNvSpPr/>
          <p:nvPr/>
        </p:nvSpPr>
        <p:spPr>
          <a:xfrm>
            <a:off x="317575" y="664775"/>
            <a:ext cx="779100" cy="22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Subset 1</a:t>
            </a:r>
            <a:endParaRPr/>
          </a:p>
        </p:txBody>
      </p:sp>
      <p:sp>
        <p:nvSpPr>
          <p:cNvPr id="340" name="Google Shape;340;p44"/>
          <p:cNvSpPr/>
          <p:nvPr/>
        </p:nvSpPr>
        <p:spPr>
          <a:xfrm>
            <a:off x="317575" y="941275"/>
            <a:ext cx="779100" cy="22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Subset 2</a:t>
            </a:r>
            <a:endParaRPr/>
          </a:p>
        </p:txBody>
      </p:sp>
      <p:sp>
        <p:nvSpPr>
          <p:cNvPr id="341" name="Google Shape;341;p44"/>
          <p:cNvSpPr/>
          <p:nvPr/>
        </p:nvSpPr>
        <p:spPr>
          <a:xfrm>
            <a:off x="317575" y="1217775"/>
            <a:ext cx="779100" cy="2208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Subset 3</a:t>
            </a:r>
            <a:endParaRPr/>
          </a:p>
        </p:txBody>
      </p:sp>
      <p:sp>
        <p:nvSpPr>
          <p:cNvPr id="342" name="Google Shape;342;p44"/>
          <p:cNvSpPr txBox="1"/>
          <p:nvPr/>
        </p:nvSpPr>
        <p:spPr>
          <a:xfrm>
            <a:off x="1096675" y="667475"/>
            <a:ext cx="779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Lato"/>
                <a:ea typeface="Lato"/>
                <a:cs typeface="Lato"/>
                <a:sym typeface="Lato"/>
              </a:rPr>
              <a:t> = train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3" name="Google Shape;343;p44"/>
          <p:cNvSpPr txBox="1"/>
          <p:nvPr/>
        </p:nvSpPr>
        <p:spPr>
          <a:xfrm>
            <a:off x="1096675" y="943975"/>
            <a:ext cx="1193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Lato"/>
                <a:ea typeface="Lato"/>
                <a:cs typeface="Lato"/>
                <a:sym typeface="Lato"/>
              </a:rPr>
              <a:t> = train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4" name="Google Shape;344;p44"/>
          <p:cNvSpPr txBox="1"/>
          <p:nvPr/>
        </p:nvSpPr>
        <p:spPr>
          <a:xfrm>
            <a:off x="1096675" y="1220475"/>
            <a:ext cx="1193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Lato"/>
                <a:ea typeface="Lato"/>
                <a:cs typeface="Lato"/>
                <a:sym typeface="Lato"/>
              </a:rPr>
              <a:t> = validation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5" name="Google Shape;345;p44"/>
          <p:cNvSpPr txBox="1"/>
          <p:nvPr/>
        </p:nvSpPr>
        <p:spPr>
          <a:xfrm>
            <a:off x="300475" y="1535100"/>
            <a:ext cx="813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Lato"/>
                <a:ea typeface="Lato"/>
                <a:cs typeface="Lato"/>
                <a:sym typeface="Lato"/>
              </a:rPr>
              <a:t>Accuracy</a:t>
            </a:r>
            <a:br>
              <a:rPr lang="en-CA">
                <a:latin typeface="Lato"/>
                <a:ea typeface="Lato"/>
                <a:cs typeface="Lato"/>
                <a:sym typeface="Lato"/>
              </a:rPr>
            </a:br>
            <a:r>
              <a:rPr lang="en-CA">
                <a:latin typeface="Lato"/>
                <a:ea typeface="Lato"/>
                <a:cs typeface="Lato"/>
                <a:sym typeface="Lato"/>
              </a:rPr>
              <a:t>= 0.931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6" name="Google Shape;346;p44"/>
          <p:cNvSpPr/>
          <p:nvPr/>
        </p:nvSpPr>
        <p:spPr>
          <a:xfrm>
            <a:off x="2324700" y="664775"/>
            <a:ext cx="779100" cy="22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Subset 1</a:t>
            </a:r>
            <a:endParaRPr/>
          </a:p>
        </p:txBody>
      </p:sp>
      <p:sp>
        <p:nvSpPr>
          <p:cNvPr id="347" name="Google Shape;347;p44"/>
          <p:cNvSpPr/>
          <p:nvPr/>
        </p:nvSpPr>
        <p:spPr>
          <a:xfrm>
            <a:off x="2324700" y="941275"/>
            <a:ext cx="779100" cy="2208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Subset 2</a:t>
            </a:r>
            <a:endParaRPr/>
          </a:p>
        </p:txBody>
      </p:sp>
      <p:sp>
        <p:nvSpPr>
          <p:cNvPr id="348" name="Google Shape;348;p44"/>
          <p:cNvSpPr/>
          <p:nvPr/>
        </p:nvSpPr>
        <p:spPr>
          <a:xfrm>
            <a:off x="2324700" y="1217775"/>
            <a:ext cx="779100" cy="22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Subset 3</a:t>
            </a:r>
            <a:endParaRPr/>
          </a:p>
        </p:txBody>
      </p:sp>
      <p:sp>
        <p:nvSpPr>
          <p:cNvPr id="349" name="Google Shape;349;p44"/>
          <p:cNvSpPr txBox="1"/>
          <p:nvPr/>
        </p:nvSpPr>
        <p:spPr>
          <a:xfrm>
            <a:off x="3103800" y="667475"/>
            <a:ext cx="779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Lato"/>
                <a:ea typeface="Lato"/>
                <a:cs typeface="Lato"/>
                <a:sym typeface="Lato"/>
              </a:rPr>
              <a:t> = train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0" name="Google Shape;350;p44"/>
          <p:cNvSpPr txBox="1"/>
          <p:nvPr/>
        </p:nvSpPr>
        <p:spPr>
          <a:xfrm>
            <a:off x="3103800" y="943975"/>
            <a:ext cx="1193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= validation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1" name="Google Shape;351;p44"/>
          <p:cNvSpPr txBox="1"/>
          <p:nvPr/>
        </p:nvSpPr>
        <p:spPr>
          <a:xfrm>
            <a:off x="3103800" y="1220475"/>
            <a:ext cx="1193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= train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2" name="Google Shape;352;p44"/>
          <p:cNvSpPr txBox="1"/>
          <p:nvPr/>
        </p:nvSpPr>
        <p:spPr>
          <a:xfrm>
            <a:off x="2307600" y="1535100"/>
            <a:ext cx="813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Lato"/>
                <a:ea typeface="Lato"/>
                <a:cs typeface="Lato"/>
                <a:sym typeface="Lato"/>
              </a:rPr>
              <a:t>Accuracy</a:t>
            </a:r>
            <a:br>
              <a:rPr lang="en-CA">
                <a:latin typeface="Lato"/>
                <a:ea typeface="Lato"/>
                <a:cs typeface="Lato"/>
                <a:sym typeface="Lato"/>
              </a:rPr>
            </a:br>
            <a:r>
              <a:rPr lang="en-CA">
                <a:latin typeface="Lato"/>
                <a:ea typeface="Lato"/>
                <a:cs typeface="Lato"/>
                <a:sym typeface="Lato"/>
              </a:rPr>
              <a:t>= 0.917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3" name="Google Shape;353;p44"/>
          <p:cNvSpPr/>
          <p:nvPr/>
        </p:nvSpPr>
        <p:spPr>
          <a:xfrm>
            <a:off x="334675" y="2096850"/>
            <a:ext cx="779100" cy="2208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Subset 1</a:t>
            </a:r>
            <a:endParaRPr/>
          </a:p>
        </p:txBody>
      </p:sp>
      <p:sp>
        <p:nvSpPr>
          <p:cNvPr id="354" name="Google Shape;354;p44"/>
          <p:cNvSpPr/>
          <p:nvPr/>
        </p:nvSpPr>
        <p:spPr>
          <a:xfrm>
            <a:off x="334675" y="2373350"/>
            <a:ext cx="779100" cy="22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Subset 2</a:t>
            </a:r>
            <a:endParaRPr/>
          </a:p>
        </p:txBody>
      </p:sp>
      <p:sp>
        <p:nvSpPr>
          <p:cNvPr id="355" name="Google Shape;355;p44"/>
          <p:cNvSpPr/>
          <p:nvPr/>
        </p:nvSpPr>
        <p:spPr>
          <a:xfrm>
            <a:off x="334675" y="2649850"/>
            <a:ext cx="779100" cy="22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Subset 3</a:t>
            </a:r>
            <a:endParaRPr/>
          </a:p>
        </p:txBody>
      </p:sp>
      <p:sp>
        <p:nvSpPr>
          <p:cNvPr id="356" name="Google Shape;356;p44"/>
          <p:cNvSpPr txBox="1"/>
          <p:nvPr/>
        </p:nvSpPr>
        <p:spPr>
          <a:xfrm>
            <a:off x="1113775" y="2099550"/>
            <a:ext cx="1074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= validation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7" name="Google Shape;357;p44"/>
          <p:cNvSpPr txBox="1"/>
          <p:nvPr/>
        </p:nvSpPr>
        <p:spPr>
          <a:xfrm>
            <a:off x="1113775" y="2376050"/>
            <a:ext cx="1193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Lato"/>
                <a:ea typeface="Lato"/>
                <a:cs typeface="Lato"/>
                <a:sym typeface="Lato"/>
              </a:rPr>
              <a:t> = train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8" name="Google Shape;358;p44"/>
          <p:cNvSpPr txBox="1"/>
          <p:nvPr/>
        </p:nvSpPr>
        <p:spPr>
          <a:xfrm>
            <a:off x="1113775" y="2652550"/>
            <a:ext cx="1193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= train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9" name="Google Shape;359;p44"/>
          <p:cNvSpPr txBox="1"/>
          <p:nvPr/>
        </p:nvSpPr>
        <p:spPr>
          <a:xfrm>
            <a:off x="317575" y="2967175"/>
            <a:ext cx="813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Lato"/>
                <a:ea typeface="Lato"/>
                <a:cs typeface="Lato"/>
                <a:sym typeface="Lato"/>
              </a:rPr>
              <a:t>Accuracy</a:t>
            </a:r>
            <a:br>
              <a:rPr lang="en-CA">
                <a:latin typeface="Lato"/>
                <a:ea typeface="Lato"/>
                <a:cs typeface="Lato"/>
                <a:sym typeface="Lato"/>
              </a:rPr>
            </a:br>
            <a:r>
              <a:rPr lang="en-CA">
                <a:latin typeface="Lato"/>
                <a:ea typeface="Lato"/>
                <a:cs typeface="Lato"/>
                <a:sym typeface="Lato"/>
              </a:rPr>
              <a:t>= 0.948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5"/>
          <p:cNvSpPr txBox="1"/>
          <p:nvPr/>
        </p:nvSpPr>
        <p:spPr>
          <a:xfrm>
            <a:off x="101600" y="101600"/>
            <a:ext cx="4495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3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Comment choisir K ? La validation croisée.</a:t>
            </a:r>
            <a:endParaRPr/>
          </a:p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3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45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LA VALIDATION CROISEE</a:t>
            </a:r>
            <a:endParaRPr/>
          </a:p>
        </p:txBody>
      </p:sp>
      <p:sp>
        <p:nvSpPr>
          <p:cNvPr id="366" name="Google Shape;366;p45"/>
          <p:cNvSpPr/>
          <p:nvPr/>
        </p:nvSpPr>
        <p:spPr>
          <a:xfrm>
            <a:off x="317575" y="664775"/>
            <a:ext cx="779100" cy="22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Subset 1</a:t>
            </a:r>
            <a:endParaRPr/>
          </a:p>
        </p:txBody>
      </p:sp>
      <p:sp>
        <p:nvSpPr>
          <p:cNvPr id="367" name="Google Shape;367;p45"/>
          <p:cNvSpPr/>
          <p:nvPr/>
        </p:nvSpPr>
        <p:spPr>
          <a:xfrm>
            <a:off x="317575" y="941275"/>
            <a:ext cx="779100" cy="22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Subset 2</a:t>
            </a:r>
            <a:endParaRPr/>
          </a:p>
        </p:txBody>
      </p:sp>
      <p:sp>
        <p:nvSpPr>
          <p:cNvPr id="368" name="Google Shape;368;p45"/>
          <p:cNvSpPr/>
          <p:nvPr/>
        </p:nvSpPr>
        <p:spPr>
          <a:xfrm>
            <a:off x="317575" y="1217775"/>
            <a:ext cx="779100" cy="2208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Subset 3</a:t>
            </a:r>
            <a:endParaRPr/>
          </a:p>
        </p:txBody>
      </p:sp>
      <p:sp>
        <p:nvSpPr>
          <p:cNvPr id="369" name="Google Shape;369;p45"/>
          <p:cNvSpPr txBox="1"/>
          <p:nvPr/>
        </p:nvSpPr>
        <p:spPr>
          <a:xfrm>
            <a:off x="1096675" y="667475"/>
            <a:ext cx="779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Lato"/>
                <a:ea typeface="Lato"/>
                <a:cs typeface="Lato"/>
                <a:sym typeface="Lato"/>
              </a:rPr>
              <a:t> = train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0" name="Google Shape;370;p45"/>
          <p:cNvSpPr txBox="1"/>
          <p:nvPr/>
        </p:nvSpPr>
        <p:spPr>
          <a:xfrm>
            <a:off x="1096675" y="943975"/>
            <a:ext cx="1193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Lato"/>
                <a:ea typeface="Lato"/>
                <a:cs typeface="Lato"/>
                <a:sym typeface="Lato"/>
              </a:rPr>
              <a:t> = train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1" name="Google Shape;371;p45"/>
          <p:cNvSpPr txBox="1"/>
          <p:nvPr/>
        </p:nvSpPr>
        <p:spPr>
          <a:xfrm>
            <a:off x="1096675" y="1220475"/>
            <a:ext cx="1193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Lato"/>
                <a:ea typeface="Lato"/>
                <a:cs typeface="Lato"/>
                <a:sym typeface="Lato"/>
              </a:rPr>
              <a:t> = validation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2" name="Google Shape;372;p45"/>
          <p:cNvSpPr txBox="1"/>
          <p:nvPr/>
        </p:nvSpPr>
        <p:spPr>
          <a:xfrm>
            <a:off x="300475" y="1535100"/>
            <a:ext cx="813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Lato"/>
                <a:ea typeface="Lato"/>
                <a:cs typeface="Lato"/>
                <a:sym typeface="Lato"/>
              </a:rPr>
              <a:t>Accuracy</a:t>
            </a:r>
            <a:br>
              <a:rPr lang="en-CA">
                <a:latin typeface="Lato"/>
                <a:ea typeface="Lato"/>
                <a:cs typeface="Lato"/>
                <a:sym typeface="Lato"/>
              </a:rPr>
            </a:br>
            <a:r>
              <a:rPr lang="en-CA">
                <a:latin typeface="Lato"/>
                <a:ea typeface="Lato"/>
                <a:cs typeface="Lato"/>
                <a:sym typeface="Lato"/>
              </a:rPr>
              <a:t>= 0.931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3" name="Google Shape;373;p45"/>
          <p:cNvSpPr/>
          <p:nvPr/>
        </p:nvSpPr>
        <p:spPr>
          <a:xfrm>
            <a:off x="2324700" y="664775"/>
            <a:ext cx="779100" cy="22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Subset 1</a:t>
            </a:r>
            <a:endParaRPr/>
          </a:p>
        </p:txBody>
      </p:sp>
      <p:sp>
        <p:nvSpPr>
          <p:cNvPr id="374" name="Google Shape;374;p45"/>
          <p:cNvSpPr/>
          <p:nvPr/>
        </p:nvSpPr>
        <p:spPr>
          <a:xfrm>
            <a:off x="2324700" y="941275"/>
            <a:ext cx="779100" cy="2208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Subset 2</a:t>
            </a:r>
            <a:endParaRPr/>
          </a:p>
        </p:txBody>
      </p:sp>
      <p:sp>
        <p:nvSpPr>
          <p:cNvPr id="375" name="Google Shape;375;p45"/>
          <p:cNvSpPr/>
          <p:nvPr/>
        </p:nvSpPr>
        <p:spPr>
          <a:xfrm>
            <a:off x="2324700" y="1217775"/>
            <a:ext cx="779100" cy="22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Subset 3</a:t>
            </a:r>
            <a:endParaRPr/>
          </a:p>
        </p:txBody>
      </p:sp>
      <p:sp>
        <p:nvSpPr>
          <p:cNvPr id="376" name="Google Shape;376;p45"/>
          <p:cNvSpPr txBox="1"/>
          <p:nvPr/>
        </p:nvSpPr>
        <p:spPr>
          <a:xfrm>
            <a:off x="3103800" y="667475"/>
            <a:ext cx="779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Lato"/>
                <a:ea typeface="Lato"/>
                <a:cs typeface="Lato"/>
                <a:sym typeface="Lato"/>
              </a:rPr>
              <a:t> = train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7" name="Google Shape;377;p45"/>
          <p:cNvSpPr txBox="1"/>
          <p:nvPr/>
        </p:nvSpPr>
        <p:spPr>
          <a:xfrm>
            <a:off x="3103800" y="943975"/>
            <a:ext cx="1193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= validation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8" name="Google Shape;378;p45"/>
          <p:cNvSpPr txBox="1"/>
          <p:nvPr/>
        </p:nvSpPr>
        <p:spPr>
          <a:xfrm>
            <a:off x="3103800" y="1220475"/>
            <a:ext cx="1193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= train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9" name="Google Shape;379;p45"/>
          <p:cNvSpPr txBox="1"/>
          <p:nvPr/>
        </p:nvSpPr>
        <p:spPr>
          <a:xfrm>
            <a:off x="2307600" y="1535100"/>
            <a:ext cx="813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Lato"/>
                <a:ea typeface="Lato"/>
                <a:cs typeface="Lato"/>
                <a:sym typeface="Lato"/>
              </a:rPr>
              <a:t>Accuracy</a:t>
            </a:r>
            <a:br>
              <a:rPr lang="en-CA">
                <a:latin typeface="Lato"/>
                <a:ea typeface="Lato"/>
                <a:cs typeface="Lato"/>
                <a:sym typeface="Lato"/>
              </a:rPr>
            </a:br>
            <a:r>
              <a:rPr lang="en-CA">
                <a:latin typeface="Lato"/>
                <a:ea typeface="Lato"/>
                <a:cs typeface="Lato"/>
                <a:sym typeface="Lato"/>
              </a:rPr>
              <a:t>= 0.917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0" name="Google Shape;380;p45"/>
          <p:cNvSpPr/>
          <p:nvPr/>
        </p:nvSpPr>
        <p:spPr>
          <a:xfrm>
            <a:off x="334675" y="2096850"/>
            <a:ext cx="779100" cy="2208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Subset 1</a:t>
            </a:r>
            <a:endParaRPr/>
          </a:p>
        </p:txBody>
      </p:sp>
      <p:sp>
        <p:nvSpPr>
          <p:cNvPr id="381" name="Google Shape;381;p45"/>
          <p:cNvSpPr/>
          <p:nvPr/>
        </p:nvSpPr>
        <p:spPr>
          <a:xfrm>
            <a:off x="334675" y="2373350"/>
            <a:ext cx="779100" cy="22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Subset 2</a:t>
            </a:r>
            <a:endParaRPr/>
          </a:p>
        </p:txBody>
      </p:sp>
      <p:sp>
        <p:nvSpPr>
          <p:cNvPr id="382" name="Google Shape;382;p45"/>
          <p:cNvSpPr/>
          <p:nvPr/>
        </p:nvSpPr>
        <p:spPr>
          <a:xfrm>
            <a:off x="334675" y="2649850"/>
            <a:ext cx="779100" cy="22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Subset 3</a:t>
            </a:r>
            <a:endParaRPr/>
          </a:p>
        </p:txBody>
      </p:sp>
      <p:sp>
        <p:nvSpPr>
          <p:cNvPr id="383" name="Google Shape;383;p45"/>
          <p:cNvSpPr txBox="1"/>
          <p:nvPr/>
        </p:nvSpPr>
        <p:spPr>
          <a:xfrm>
            <a:off x="1113775" y="2099550"/>
            <a:ext cx="1074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= validation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4" name="Google Shape;384;p45"/>
          <p:cNvSpPr txBox="1"/>
          <p:nvPr/>
        </p:nvSpPr>
        <p:spPr>
          <a:xfrm>
            <a:off x="1113775" y="2376050"/>
            <a:ext cx="1193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Lato"/>
                <a:ea typeface="Lato"/>
                <a:cs typeface="Lato"/>
                <a:sym typeface="Lato"/>
              </a:rPr>
              <a:t> = train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5" name="Google Shape;385;p45"/>
          <p:cNvSpPr txBox="1"/>
          <p:nvPr/>
        </p:nvSpPr>
        <p:spPr>
          <a:xfrm>
            <a:off x="1113775" y="2652550"/>
            <a:ext cx="1193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= train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6" name="Google Shape;386;p45"/>
          <p:cNvSpPr txBox="1"/>
          <p:nvPr/>
        </p:nvSpPr>
        <p:spPr>
          <a:xfrm>
            <a:off x="317575" y="2967175"/>
            <a:ext cx="813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Lato"/>
                <a:ea typeface="Lato"/>
                <a:cs typeface="Lato"/>
                <a:sym typeface="Lato"/>
              </a:rPr>
              <a:t>Accuracy</a:t>
            </a:r>
            <a:br>
              <a:rPr lang="en-CA">
                <a:latin typeface="Lato"/>
                <a:ea typeface="Lato"/>
                <a:cs typeface="Lato"/>
                <a:sym typeface="Lato"/>
              </a:rPr>
            </a:br>
            <a:r>
              <a:rPr lang="en-CA">
                <a:latin typeface="Lato"/>
                <a:ea typeface="Lato"/>
                <a:cs typeface="Lato"/>
                <a:sym typeface="Lato"/>
              </a:rPr>
              <a:t>= 0.948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7" name="Google Shape;387;p45"/>
          <p:cNvSpPr txBox="1"/>
          <p:nvPr/>
        </p:nvSpPr>
        <p:spPr>
          <a:xfrm>
            <a:off x="2083825" y="2525775"/>
            <a:ext cx="248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>
                <a:latin typeface="Lato"/>
                <a:ea typeface="Lato"/>
                <a:cs typeface="Lato"/>
                <a:sym typeface="Lato"/>
              </a:rPr>
              <a:t>Accuracy</a:t>
            </a:r>
            <a:br>
              <a:rPr lang="en-CA">
                <a:latin typeface="Lato"/>
                <a:ea typeface="Lato"/>
                <a:cs typeface="Lato"/>
                <a:sym typeface="Lato"/>
              </a:rPr>
            </a:br>
            <a:r>
              <a:rPr lang="en-CA">
                <a:latin typeface="Lato"/>
                <a:ea typeface="Lato"/>
                <a:cs typeface="Lato"/>
                <a:sym typeface="Lato"/>
              </a:rPr>
              <a:t>= average(0.931, 0.917, 0.948) = </a:t>
            </a:r>
            <a:r>
              <a:rPr b="1" lang="en-CA">
                <a:latin typeface="Lato"/>
                <a:ea typeface="Lato"/>
                <a:cs typeface="Lato"/>
                <a:sym typeface="Lato"/>
              </a:rPr>
              <a:t>0.932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6"/>
          <p:cNvSpPr txBox="1"/>
          <p:nvPr/>
        </p:nvSpPr>
        <p:spPr>
          <a:xfrm>
            <a:off x="-25" y="636325"/>
            <a:ext cx="4597500" cy="28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Pourquoi utiliser la </a:t>
            </a:r>
            <a:r>
              <a:rPr b="1" i="0" lang="en-CA" sz="1300" u="none" cap="none" strike="noStrike">
                <a:solidFill>
                  <a:srgbClr val="E69138"/>
                </a:solidFill>
              </a:rPr>
              <a:t>validation</a:t>
            </a:r>
            <a:r>
              <a:rPr lang="en-CA" sz="1300"/>
              <a:t> </a:t>
            </a:r>
            <a:r>
              <a:rPr b="0" i="0" lang="en-CA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84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dk1"/>
                </a:solidFill>
              </a:rPr>
              <a:t>Lors du processus d’apprentissage,</a:t>
            </a:r>
            <a:r>
              <a:rPr lang="en-CA" sz="1300">
                <a:solidFill>
                  <a:srgbClr val="FF0000"/>
                </a:solidFill>
              </a:rPr>
              <a:t> on ne peut pas utiliser</a:t>
            </a:r>
            <a:r>
              <a:rPr lang="en-CA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CA" sz="1300">
                <a:solidFill>
                  <a:srgbClr val="FF0000"/>
                </a:solidFill>
              </a:rPr>
              <a:t>l’ensemble de test</a:t>
            </a:r>
            <a:r>
              <a:rPr lang="en-CA" sz="1300">
                <a:solidFill>
                  <a:schemeClr val="dk1"/>
                </a:solidFill>
              </a:rPr>
              <a:t>, à aucun moment, ce serait "tricher".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CA" sz="1300">
                <a:solidFill>
                  <a:schemeClr val="dk1"/>
                </a:solidFill>
              </a:rPr>
              <a:t>Car si on utilise l’ensemble de test pour apprendre, le modèle</a:t>
            </a:r>
            <a:br>
              <a:rPr lang="en-CA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CA" sz="1300">
                <a:solidFill>
                  <a:schemeClr val="dk1"/>
                </a:solidFill>
              </a:rPr>
              <a:t>sera forcément bon en test :</a:t>
            </a:r>
            <a:r>
              <a:rPr b="1" lang="en-CA" sz="1300">
                <a:solidFill>
                  <a:srgbClr val="333399"/>
                </a:solidFill>
              </a:rPr>
              <a:t> sur-apprentissage</a:t>
            </a:r>
            <a:r>
              <a:rPr lang="en-CA" sz="1300">
                <a:solidFill>
                  <a:schemeClr val="dk1"/>
                </a:solidFill>
              </a:rPr>
              <a:t> et évaluation trompeuse (on  ne connaît pas la vraie performance de l’algo).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dk1"/>
                </a:solidFill>
              </a:rPr>
              <a:t>Il faut donc choisir les paramètres en se basant </a:t>
            </a:r>
            <a:r>
              <a:rPr lang="en-CA" sz="1300">
                <a:solidFill>
                  <a:srgbClr val="FF0000"/>
                </a:solidFill>
              </a:rPr>
              <a:t>uniquement</a:t>
            </a:r>
            <a:r>
              <a:rPr lang="en-CA" sz="1300">
                <a:solidFill>
                  <a:schemeClr val="dk1"/>
                </a:solidFill>
              </a:rPr>
              <a:t> sur l’ensemble d’apprentissage.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dk1"/>
                </a:solidFill>
              </a:rPr>
              <a:t>La </a:t>
            </a:r>
            <a:r>
              <a:rPr b="1" lang="en-CA" sz="1300">
                <a:solidFill>
                  <a:srgbClr val="E69138"/>
                </a:solidFill>
              </a:rPr>
              <a:t>validation</a:t>
            </a:r>
            <a:r>
              <a:rPr lang="en-CA" sz="1300">
                <a:solidFill>
                  <a:schemeClr val="dk1"/>
                </a:solidFill>
              </a:rPr>
              <a:t> est un moyen d’</a:t>
            </a:r>
            <a:r>
              <a:rPr b="1" lang="en-CA" sz="1300">
                <a:solidFill>
                  <a:srgbClr val="333399"/>
                </a:solidFill>
              </a:rPr>
              <a:t>évaluer </a:t>
            </a:r>
            <a:r>
              <a:rPr lang="en-CA" sz="1300">
                <a:solidFill>
                  <a:schemeClr val="dk1"/>
                </a:solidFill>
              </a:rPr>
              <a:t>(évaluer = ce qu’on faisait avec l’ensemble de ‘test’)  </a:t>
            </a:r>
            <a:r>
              <a:rPr b="1" lang="en-CA" sz="1300">
                <a:solidFill>
                  <a:srgbClr val="333399"/>
                </a:solidFill>
              </a:rPr>
              <a:t>durant</a:t>
            </a:r>
            <a:r>
              <a:rPr lang="en-CA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-CA" sz="1300">
                <a:solidFill>
                  <a:srgbClr val="333399"/>
                </a:solidFill>
              </a:rPr>
              <a:t>l’apprentissage</a:t>
            </a:r>
            <a:r>
              <a:rPr lang="en-CA" sz="1300">
                <a:solidFill>
                  <a:schemeClr val="dk1"/>
                </a:solidFill>
              </a:rPr>
              <a:t>.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46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VALIDATION CROISÉE, SUITE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7"/>
          <p:cNvSpPr txBox="1"/>
          <p:nvPr/>
        </p:nvSpPr>
        <p:spPr>
          <a:xfrm>
            <a:off x="175600" y="636350"/>
            <a:ext cx="4246200" cy="28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Pourquoi utiliser la </a:t>
            </a:r>
            <a:r>
              <a:rPr b="1" i="0" lang="en-CA" sz="1300" u="none" cap="none" strike="noStrike">
                <a:solidFill>
                  <a:srgbClr val="E69138"/>
                </a:solidFill>
              </a:rPr>
              <a:t>validation</a:t>
            </a:r>
            <a:r>
              <a:rPr lang="en-CA" sz="1300"/>
              <a:t> </a:t>
            </a:r>
            <a:r>
              <a:rPr b="1" lang="en-CA" sz="1300"/>
              <a:t>croisée</a:t>
            </a:r>
            <a:r>
              <a:rPr lang="en-CA" sz="1300"/>
              <a:t> </a:t>
            </a:r>
            <a:r>
              <a:rPr b="0" i="0" lang="en-CA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dk1"/>
                </a:solidFill>
              </a:rPr>
              <a:t>La </a:t>
            </a:r>
            <a:r>
              <a:rPr b="1" lang="en-CA" sz="1300">
                <a:solidFill>
                  <a:srgbClr val="E69138"/>
                </a:solidFill>
              </a:rPr>
              <a:t>validation</a:t>
            </a:r>
            <a:r>
              <a:rPr lang="en-CA" sz="1300">
                <a:solidFill>
                  <a:schemeClr val="dk1"/>
                </a:solidFill>
              </a:rPr>
              <a:t> </a:t>
            </a:r>
            <a:r>
              <a:rPr b="1" lang="en-CA" sz="1300">
                <a:solidFill>
                  <a:schemeClr val="dk1"/>
                </a:solidFill>
              </a:rPr>
              <a:t>croisée </a:t>
            </a:r>
            <a:r>
              <a:rPr lang="en-CA" sz="1300">
                <a:solidFill>
                  <a:schemeClr val="dk1"/>
                </a:solidFill>
              </a:rPr>
              <a:t>est un moyen robuste et efficace de valider. Elle permet notamment d’utiliser la totalité de l’ensemble d’apprentissage X</a:t>
            </a:r>
            <a:r>
              <a:rPr baseline="-25000" lang="en-CA" sz="1300">
                <a:solidFill>
                  <a:schemeClr val="dk1"/>
                </a:solidFill>
              </a:rPr>
              <a:t>train</a:t>
            </a:r>
            <a:r>
              <a:rPr lang="en-CA" sz="1300">
                <a:solidFill>
                  <a:schemeClr val="dk1"/>
                </a:solidFill>
              </a:rPr>
              <a:t> non seulement pour entraîner, mais aussi pour évaluer.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dk1"/>
                </a:solidFill>
              </a:rPr>
              <a:t>C’est incontournable!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dk1"/>
                </a:solidFill>
              </a:rPr>
              <a:t>On l’utilisera pour </a:t>
            </a:r>
            <a:r>
              <a:rPr b="1" lang="en-CA" sz="1300">
                <a:solidFill>
                  <a:schemeClr val="accent1"/>
                </a:solidFill>
              </a:rPr>
              <a:t>tout choix</a:t>
            </a:r>
            <a:r>
              <a:rPr lang="en-CA" sz="1300">
                <a:solidFill>
                  <a:schemeClr val="dk1"/>
                </a:solidFill>
              </a:rPr>
              <a:t>:  de paramètre, mais aussi pour choisir un algorithme, une technique, etc :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CA" sz="1300">
                <a:solidFill>
                  <a:schemeClr val="dk1"/>
                </a:solidFill>
              </a:rPr>
              <a:t>Je choisis A ou B ? 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CA" sz="1300">
                <a:solidFill>
                  <a:schemeClr val="dk1"/>
                </a:solidFill>
              </a:rPr>
              <a:t>J’</a:t>
            </a:r>
            <a:r>
              <a:rPr b="1" lang="en-CA" sz="1300">
                <a:solidFill>
                  <a:schemeClr val="dk1"/>
                </a:solidFill>
              </a:rPr>
              <a:t>évalue</a:t>
            </a:r>
            <a:r>
              <a:rPr lang="en-CA" sz="1300">
                <a:solidFill>
                  <a:schemeClr val="dk1"/>
                </a:solidFill>
              </a:rPr>
              <a:t> A avec la validation croisée, puis B.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CA" sz="1300">
                <a:solidFill>
                  <a:schemeClr val="dk1"/>
                </a:solidFill>
              </a:rPr>
              <a:t>Je choisis celui qui marche le mieux.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399" name="Google Shape;399;p47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VALIDATION CROISÉE, SUITE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8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EN PYTHON</a:t>
            </a:r>
            <a:endParaRPr/>
          </a:p>
        </p:txBody>
      </p:sp>
      <p:sp>
        <p:nvSpPr>
          <p:cNvPr id="405" name="Google Shape;405;p48"/>
          <p:cNvSpPr txBox="1"/>
          <p:nvPr/>
        </p:nvSpPr>
        <p:spPr>
          <a:xfrm>
            <a:off x="75100" y="835450"/>
            <a:ext cx="4408500" cy="10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844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CA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from sklearn.cluster import KNeighborsClassification, KNeighborsRegression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2844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CA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model = KNeighborsClassification(n_neighbors = 5)</a:t>
            </a:r>
            <a:br>
              <a:rPr lang="en-CA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CA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model.fit(Xtrain, Ytrain)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59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CA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predictions = model.predict(Xtest)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/>
          <p:nvPr/>
        </p:nvSpPr>
        <p:spPr>
          <a:xfrm>
            <a:off x="101600" y="101600"/>
            <a:ext cx="4495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3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Principe</a:t>
            </a:r>
            <a:endParaRPr/>
          </a:p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3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3"/>
          <p:cNvSpPr txBox="1"/>
          <p:nvPr/>
        </p:nvSpPr>
        <p:spPr>
          <a:xfrm>
            <a:off x="50900" y="1186025"/>
            <a:ext cx="1438500" cy="22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</a:t>
            </a:r>
            <a:r>
              <a:rPr lang="en-CA" sz="1300"/>
              <a:t>valeur </a:t>
            </a:r>
            <a:r>
              <a:rPr b="0" i="0" lang="en-CA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d’un (nouveau) point</a:t>
            </a:r>
            <a:r>
              <a:rPr lang="en-CA" sz="13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CA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dépend d</a:t>
            </a:r>
            <a:r>
              <a:rPr lang="en-CA" sz="1300"/>
              <a:t>e la valeur </a:t>
            </a:r>
            <a:r>
              <a:rPr b="0" i="0" lang="en-CA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 K points </a:t>
            </a:r>
            <a:r>
              <a:rPr lang="en-CA" sz="1300"/>
              <a:t>qui lui </a:t>
            </a:r>
            <a:r>
              <a:rPr i="1" lang="en-CA" sz="1300"/>
              <a:t>ressemblent</a:t>
            </a:r>
            <a:r>
              <a:rPr i="1" lang="en-CA" sz="1300"/>
              <a:t> </a:t>
            </a:r>
            <a:r>
              <a:rPr lang="en-CA" sz="1300"/>
              <a:t>le plus</a:t>
            </a:r>
            <a:r>
              <a:rPr b="0" lang="en-CA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300"/>
          </a:p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/>
              <a:t>K = constante choisie. Exemple: K=1, K=3, K=20, ... </a:t>
            </a:r>
            <a:endParaRPr sz="1300"/>
          </a:p>
          <a:p>
            <a:pPr indent="0" lvl="0" marL="0" marR="0" rtl="0" algn="l">
              <a:lnSpc>
                <a:spcPct val="1284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3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LES K PLUS PROCHES VOISINS</a:t>
            </a:r>
            <a:endParaRPr/>
          </a:p>
        </p:txBody>
      </p:sp>
      <p:sp>
        <p:nvSpPr>
          <p:cNvPr id="79" name="Google Shape;79;p13"/>
          <p:cNvSpPr txBox="1"/>
          <p:nvPr/>
        </p:nvSpPr>
        <p:spPr>
          <a:xfrm>
            <a:off x="3917725" y="3188050"/>
            <a:ext cx="6054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888888"/>
                </a:solidFill>
              </a:rPr>
              <a:t>(</a:t>
            </a:r>
            <a:r>
              <a:rPr b="0" i="0" lang="en-CA" sz="1090" u="sng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r>
              <a:rPr lang="en-CA">
                <a:solidFill>
                  <a:srgbClr val="888888"/>
                </a:solidFill>
              </a:rPr>
              <a:t>)</a:t>
            </a:r>
            <a:endParaRPr>
              <a:solidFill>
                <a:srgbClr val="888888"/>
              </a:solidFill>
            </a:endParaRPr>
          </a:p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3"/>
          <p:cNvSpPr txBox="1"/>
          <p:nvPr/>
        </p:nvSpPr>
        <p:spPr>
          <a:xfrm>
            <a:off x="75850" y="696400"/>
            <a:ext cx="4447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300">
                <a:solidFill>
                  <a:srgbClr val="333399"/>
                </a:solidFill>
              </a:rPr>
              <a:t>K-plus proches voisins</a:t>
            </a:r>
            <a:r>
              <a:rPr lang="en-CA" sz="1300">
                <a:solidFill>
                  <a:schemeClr val="dk1"/>
                </a:solidFill>
              </a:rPr>
              <a:t> (K-nearest neighbors)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9"/>
          <p:cNvSpPr txBox="1"/>
          <p:nvPr>
            <p:ph type="title"/>
          </p:nvPr>
        </p:nvSpPr>
        <p:spPr>
          <a:xfrm>
            <a:off x="19750" y="1510000"/>
            <a:ext cx="45579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Arbres de décision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0"/>
          <p:cNvSpPr txBox="1"/>
          <p:nvPr/>
        </p:nvSpPr>
        <p:spPr>
          <a:xfrm>
            <a:off x="101600" y="101600"/>
            <a:ext cx="4495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3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Une intuition simple...</a:t>
            </a:r>
            <a:endParaRPr/>
          </a:p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3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50"/>
          <p:cNvSpPr txBox="1"/>
          <p:nvPr/>
        </p:nvSpPr>
        <p:spPr>
          <a:xfrm>
            <a:off x="304925" y="777975"/>
            <a:ext cx="3990600" cy="22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Principe : réfléchir dimension par dimension, probablement le plus</a:t>
            </a:r>
            <a:r>
              <a:rPr lang="en-CA" sz="109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proche d’une décision humaine.</a:t>
            </a:r>
            <a:b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CA" sz="1090">
                <a:solidFill>
                  <a:schemeClr val="dk1"/>
                </a:solidFill>
              </a:rPr>
              <a:t>Les arbres s’utilisent dans des problèmes de régression et de</a:t>
            </a:r>
            <a:br>
              <a:rPr lang="en-CA" sz="109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CA" sz="1090">
                <a:solidFill>
                  <a:schemeClr val="dk1"/>
                </a:solidFill>
              </a:rPr>
              <a:t>classification.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09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CA" sz="1090">
                <a:solidFill>
                  <a:schemeClr val="dk1"/>
                </a:solidFill>
              </a:rPr>
              <a:t>Ils acceptent les données de types différents :</a:t>
            </a:r>
            <a:br>
              <a:rPr lang="en-CA" sz="109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CA" sz="1090">
                <a:solidFill>
                  <a:schemeClr val="dk1"/>
                </a:solidFill>
              </a:rPr>
              <a:t>qualitatives ou quantitatives, discrètes ou continues.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9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>
                <a:solidFill>
                  <a:schemeClr val="dk1"/>
                </a:solidFill>
              </a:rPr>
              <a:t>Ils sont très facile à</a:t>
            </a:r>
            <a:r>
              <a:rPr b="1" lang="en-CA" sz="1100">
                <a:solidFill>
                  <a:srgbClr val="333399"/>
                </a:solidFill>
              </a:rPr>
              <a:t> interpréter.</a:t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50"/>
          <p:cNvSpPr txBox="1"/>
          <p:nvPr/>
        </p:nvSpPr>
        <p:spPr>
          <a:xfrm>
            <a:off x="304925" y="2525550"/>
            <a:ext cx="42672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50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INTUITION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1"/>
          <p:cNvSpPr txBox="1"/>
          <p:nvPr/>
        </p:nvSpPr>
        <p:spPr>
          <a:xfrm>
            <a:off x="101600" y="101600"/>
            <a:ext cx="4495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3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Rappels: variables discrètes et continues</a:t>
            </a:r>
            <a:endParaRPr/>
          </a:p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3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51"/>
          <p:cNvSpPr txBox="1"/>
          <p:nvPr/>
        </p:nvSpPr>
        <p:spPr>
          <a:xfrm>
            <a:off x="101600" y="675700"/>
            <a:ext cx="4381500" cy="27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dit qu’une variable est</a:t>
            </a:r>
            <a:r>
              <a:rPr b="1" i="0" lang="en-CA" sz="13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 discrète</a:t>
            </a:r>
            <a:r>
              <a:rPr b="0" i="0" lang="en-CA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lorsqu’elle prend un nombre</a:t>
            </a:r>
            <a:r>
              <a:rPr lang="en-CA" sz="13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CA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dénombrable de valeurs. (Dénombrable = fini</a:t>
            </a:r>
            <a:r>
              <a:rPr lang="en-CA" sz="1300"/>
              <a:t>, en pratique</a:t>
            </a:r>
            <a:r>
              <a:rPr b="0" i="0" lang="en-CA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/>
              <a:t>E</a:t>
            </a:r>
            <a:r>
              <a:rPr b="0" i="0" lang="en-CA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xemples :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-CA" sz="1300"/>
              <a:t>n</a:t>
            </a:r>
            <a:r>
              <a:rPr b="0" i="0" lang="en-CA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ombre de pièces d’un appartement (1,2,3,4,5...)</a:t>
            </a:r>
            <a:endParaRPr sz="1300"/>
          </a:p>
          <a:p>
            <a:pPr indent="-311150" lvl="0" marL="45720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0" i="0" lang="en-CA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nom de l’auteur</a:t>
            </a:r>
            <a:r>
              <a:rPr lang="en-CA" sz="13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CA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d’un livre (Victor Hugo, Stendhal, Balzac...),</a:t>
            </a:r>
            <a:endParaRPr sz="1300"/>
          </a:p>
          <a:p>
            <a:pPr indent="-311150" lvl="0" marL="45720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0" i="0" lang="en-CA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match à domicile</a:t>
            </a:r>
            <a:r>
              <a:rPr lang="en-CA" sz="1300"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CA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(oui/non)</a:t>
            </a:r>
            <a:endParaRPr sz="1300"/>
          </a:p>
          <a:p>
            <a:pPr indent="-311150" lvl="0" marL="45720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b="0" i="0" lang="en-CA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etc</a:t>
            </a:r>
            <a:endParaRPr sz="1300"/>
          </a:p>
          <a:p>
            <a:pPr indent="0" lvl="0" marL="0" marR="0" rtl="0" algn="l">
              <a:lnSpc>
                <a:spcPct val="1238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51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RAPPEL: VARIABLES DISCRÈTES 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2"/>
          <p:cNvSpPr txBox="1"/>
          <p:nvPr/>
        </p:nvSpPr>
        <p:spPr>
          <a:xfrm>
            <a:off x="101600" y="634350"/>
            <a:ext cx="4381500" cy="28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dk1"/>
                </a:solidFill>
              </a:rPr>
              <a:t>On dit qu’une variable est</a:t>
            </a:r>
            <a:r>
              <a:rPr b="1" lang="en-CA" sz="1300">
                <a:solidFill>
                  <a:srgbClr val="333399"/>
                </a:solidFill>
              </a:rPr>
              <a:t> continue</a:t>
            </a:r>
            <a:r>
              <a:rPr lang="en-CA" sz="1300">
                <a:solidFill>
                  <a:schemeClr val="dk1"/>
                </a:solidFill>
              </a:rPr>
              <a:t> lorsqu’elle prend un nombre non</a:t>
            </a:r>
            <a:r>
              <a:rPr lang="en-CA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CA" sz="1300">
                <a:solidFill>
                  <a:schemeClr val="dk1"/>
                </a:solidFill>
              </a:rPr>
              <a:t>dénombrable de valeurs (i.e. qu’on ne peut pas compter, même si on</a:t>
            </a:r>
            <a:r>
              <a:rPr lang="en-CA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CA" sz="1300">
                <a:solidFill>
                  <a:schemeClr val="dk1"/>
                </a:solidFill>
              </a:rPr>
              <a:t>a un temps infini).  Exemples: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CA" sz="1300">
                <a:solidFill>
                  <a:schemeClr val="dk1"/>
                </a:solidFill>
              </a:rPr>
              <a:t>prix d’un appartement (tous les prix</a:t>
            </a:r>
            <a:r>
              <a:rPr lang="en-CA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CA" sz="1300">
                <a:solidFill>
                  <a:schemeClr val="dk1"/>
                </a:solidFill>
              </a:rPr>
              <a:t>entre 0 et l’infini)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CA" sz="1300">
                <a:solidFill>
                  <a:schemeClr val="dk1"/>
                </a:solidFill>
              </a:rPr>
              <a:t>valeur TF/IDF (toutes les valeurs entre 0</a:t>
            </a:r>
            <a:r>
              <a:rPr lang="en-CA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CA" sz="1300">
                <a:solidFill>
                  <a:schemeClr val="dk1"/>
                </a:solidFill>
              </a:rPr>
              <a:t>et 1)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CA" sz="1300">
                <a:solidFill>
                  <a:schemeClr val="dk1"/>
                </a:solidFill>
              </a:rPr>
              <a:t>etc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300">
                <a:solidFill>
                  <a:srgbClr val="333399"/>
                </a:solidFill>
              </a:rPr>
              <a:t>Remarque 1</a:t>
            </a:r>
            <a:r>
              <a:rPr lang="en-CA" sz="1300">
                <a:solidFill>
                  <a:schemeClr val="dk1"/>
                </a:solidFill>
              </a:rPr>
              <a:t> : on peut</a:t>
            </a:r>
            <a:r>
              <a:rPr b="1" lang="en-CA" sz="1300">
                <a:solidFill>
                  <a:srgbClr val="333399"/>
                </a:solidFill>
              </a:rPr>
              <a:t> discrétiser</a:t>
            </a:r>
            <a:r>
              <a:rPr lang="en-CA" sz="1300">
                <a:solidFill>
                  <a:schemeClr val="dk1"/>
                </a:solidFill>
              </a:rPr>
              <a:t> une variable continue. Exemple du</a:t>
            </a:r>
            <a:r>
              <a:rPr lang="en-CA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CA" sz="1300">
                <a:solidFill>
                  <a:schemeClr val="dk1"/>
                </a:solidFill>
              </a:rPr>
              <a:t>prix d’appartement : classe 1 (moins de 500€ / mois), classe 2 = [500,</a:t>
            </a:r>
            <a:r>
              <a:rPr lang="en-CA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CA" sz="1300">
                <a:solidFill>
                  <a:schemeClr val="dk1"/>
                </a:solidFill>
              </a:rPr>
              <a:t>700[, classe 3 = [700, 1000[, etc.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CA" sz="1300">
                <a:solidFill>
                  <a:srgbClr val="333399"/>
                </a:solidFill>
              </a:rPr>
              <a:t>Remarque 2</a:t>
            </a:r>
            <a:r>
              <a:rPr lang="en-CA" sz="1300">
                <a:solidFill>
                  <a:schemeClr val="dk1"/>
                </a:solidFill>
              </a:rPr>
              <a:t> : À l’inverse, si une variable discrète a trop de valeurs, on peut la</a:t>
            </a:r>
            <a:r>
              <a:rPr lang="en-CA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CA" sz="1300">
                <a:solidFill>
                  <a:schemeClr val="dk1"/>
                </a:solidFill>
              </a:rPr>
              <a:t>considérer comme continue.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844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09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431" name="Google Shape;431;p52"/>
          <p:cNvSpPr txBox="1"/>
          <p:nvPr>
            <p:ph type="title"/>
          </p:nvPr>
        </p:nvSpPr>
        <p:spPr>
          <a:xfrm>
            <a:off x="248050" y="2190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RAPPEL: VARIABLES CONTINUES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3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PHASE D’APPRENTISSAGE 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EXEMPLE SIMPLE</a:t>
            </a:r>
            <a:endParaRPr/>
          </a:p>
        </p:txBody>
      </p:sp>
      <p:graphicFrame>
        <p:nvGraphicFramePr>
          <p:cNvPr id="437" name="Google Shape;437;p53"/>
          <p:cNvGraphicFramePr/>
          <p:nvPr/>
        </p:nvGraphicFramePr>
        <p:xfrm>
          <a:off x="35463" y="786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{8412BFFF-5744-46DC-BEA9-37038069B403}</a:tableStyleId>
              </a:tblPr>
              <a:tblGrid>
                <a:gridCol w="522325"/>
                <a:gridCol w="522325"/>
                <a:gridCol w="522325"/>
                <a:gridCol w="522325"/>
                <a:gridCol w="522325"/>
              </a:tblGrid>
              <a:tr h="534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>
                          <a:latin typeface="Cabin Condensed"/>
                          <a:ea typeface="Cabin Condensed"/>
                          <a:cs typeface="Cabin Condensed"/>
                          <a:sym typeface="Cabin Condensed"/>
                        </a:rPr>
                        <a:t>Match à domicile?</a:t>
                      </a:r>
                      <a:endParaRPr sz="1000">
                        <a:latin typeface="Cabin Condensed"/>
                        <a:ea typeface="Cabin Condensed"/>
                        <a:cs typeface="Cabin Condensed"/>
                        <a:sym typeface="Cabin Condensed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>
                          <a:solidFill>
                            <a:schemeClr val="dk1"/>
                          </a:solidFill>
                          <a:latin typeface="Cabin Condensed"/>
                          <a:ea typeface="Cabin Condensed"/>
                          <a:cs typeface="Cabin Condensed"/>
                          <a:sym typeface="Cabin Condensed"/>
                        </a:rPr>
                        <a:t>C’est un Samedi?</a:t>
                      </a:r>
                      <a:endParaRPr sz="1000">
                        <a:latin typeface="Cabin Condensed"/>
                        <a:ea typeface="Cabin Condensed"/>
                        <a:cs typeface="Cabin Condensed"/>
                        <a:sym typeface="Cabin Condensed"/>
                      </a:endParaRPr>
                    </a:p>
                  </a:txBody>
                  <a:tcPr marT="0" marB="0" marR="0" marL="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>
                          <a:solidFill>
                            <a:schemeClr val="dk1"/>
                          </a:solidFill>
                          <a:latin typeface="Cabin Condensed"/>
                          <a:ea typeface="Cabin Condensed"/>
                          <a:cs typeface="Cabin Condensed"/>
                          <a:sym typeface="Cabin Condensed"/>
                        </a:rPr>
                        <a:t>Il pleut?</a:t>
                      </a:r>
                      <a:endParaRPr sz="1000">
                        <a:latin typeface="Cabin Condensed"/>
                        <a:ea typeface="Cabin Condensed"/>
                        <a:cs typeface="Cabin Condensed"/>
                        <a:sym typeface="Cabin Condensed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000">
                          <a:solidFill>
                            <a:schemeClr val="dk1"/>
                          </a:solidFill>
                          <a:latin typeface="Cabin Condensed"/>
                          <a:ea typeface="Cabin Condensed"/>
                          <a:cs typeface="Cabin Condensed"/>
                          <a:sym typeface="Cabin Condensed"/>
                        </a:rPr>
                        <a:t>Match précédent gagné?</a:t>
                      </a:r>
                      <a:endParaRPr sz="1000">
                        <a:latin typeface="Cabin Condensed"/>
                        <a:ea typeface="Cabin Condensed"/>
                        <a:cs typeface="Cabin Condensed"/>
                        <a:sym typeface="Cabin Condensed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 sz="1000">
                          <a:latin typeface="Cabin Condensed"/>
                          <a:ea typeface="Cabin Condensed"/>
                          <a:cs typeface="Cabin Condensed"/>
                          <a:sym typeface="Cabin Condensed"/>
                        </a:rPr>
                        <a:t>Match Gagné</a:t>
                      </a:r>
                      <a:endParaRPr b="1" sz="1000">
                        <a:latin typeface="Cabin Condensed"/>
                        <a:ea typeface="Cabin Condensed"/>
                        <a:cs typeface="Cabin Condensed"/>
                        <a:sym typeface="Cabin Condensed"/>
                      </a:endParaRPr>
                    </a:p>
                  </a:txBody>
                  <a:tcPr marT="0" marB="0" marR="0" marL="0" anchor="ctr">
                    <a:solidFill>
                      <a:schemeClr val="lt2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rgbClr val="38761D"/>
                          </a:solidFill>
                        </a:rPr>
                        <a:t>G</a:t>
                      </a:r>
                      <a:endParaRPr b="1">
                        <a:solidFill>
                          <a:srgbClr val="38761D"/>
                        </a:solidFill>
                      </a:endParaRPr>
                    </a:p>
                  </a:txBody>
                  <a:tcPr marT="0" marB="0" marR="0" marL="0" anchor="ctr">
                    <a:solidFill>
                      <a:schemeClr val="lt2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CA">
                          <a:solidFill>
                            <a:srgbClr val="38761D"/>
                          </a:solidFill>
                        </a:rPr>
                        <a:t>G</a:t>
                      </a:r>
                      <a:endParaRPr b="1"/>
                    </a:p>
                  </a:txBody>
                  <a:tcPr marT="0" marB="0" marR="0" marL="0" anchor="ctr">
                    <a:solidFill>
                      <a:schemeClr val="lt2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CA">
                          <a:solidFill>
                            <a:srgbClr val="38761D"/>
                          </a:solidFill>
                        </a:rPr>
                        <a:t>G</a:t>
                      </a:r>
                      <a:endParaRPr b="1"/>
                    </a:p>
                  </a:txBody>
                  <a:tcPr marT="0" marB="0" marR="0" marL="0" anchor="ctr">
                    <a:solidFill>
                      <a:schemeClr val="lt2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CA">
                          <a:solidFill>
                            <a:srgbClr val="38761D"/>
                          </a:solidFill>
                        </a:rPr>
                        <a:t>G</a:t>
                      </a:r>
                      <a:endParaRPr b="1"/>
                    </a:p>
                  </a:txBody>
                  <a:tcPr marT="0" marB="0" marR="0" marL="0" anchor="ctr">
                    <a:solidFill>
                      <a:schemeClr val="lt2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rgbClr val="CC0000"/>
                          </a:solidFill>
                        </a:rPr>
                        <a:t>P</a:t>
                      </a:r>
                      <a:endParaRPr b="1">
                        <a:solidFill>
                          <a:srgbClr val="CC0000"/>
                        </a:solidFill>
                      </a:endParaRPr>
                    </a:p>
                  </a:txBody>
                  <a:tcPr marT="0" marB="0" marR="0" marL="0" anchor="ctr">
                    <a:solidFill>
                      <a:schemeClr val="lt2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CA">
                          <a:solidFill>
                            <a:srgbClr val="CC0000"/>
                          </a:solidFill>
                        </a:rPr>
                        <a:t>P</a:t>
                      </a:r>
                      <a:endParaRPr b="1"/>
                    </a:p>
                  </a:txBody>
                  <a:tcPr marT="0" marB="0" marR="0" marL="0" anchor="ctr">
                    <a:solidFill>
                      <a:schemeClr val="lt2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CA">
                          <a:solidFill>
                            <a:srgbClr val="CC0000"/>
                          </a:solidFill>
                        </a:rPr>
                        <a:t>P</a:t>
                      </a:r>
                      <a:endParaRPr b="1"/>
                    </a:p>
                  </a:txBody>
                  <a:tcPr marT="0" marB="0" marR="0" marL="0" anchor="ctr">
                    <a:solidFill>
                      <a:schemeClr val="lt2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CA">
                          <a:solidFill>
                            <a:srgbClr val="CC0000"/>
                          </a:solidFill>
                        </a:rPr>
                        <a:t>P</a:t>
                      </a:r>
                      <a:endParaRPr b="1"/>
                    </a:p>
                  </a:txBody>
                  <a:tcPr marT="0" marB="0" marR="0" marL="0" anchor="ctr"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438" name="Google Shape;438;p53"/>
          <p:cNvSpPr/>
          <p:nvPr/>
        </p:nvSpPr>
        <p:spPr>
          <a:xfrm>
            <a:off x="3250300" y="786300"/>
            <a:ext cx="682500" cy="3654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>
                <a:latin typeface="Cabin Condensed"/>
                <a:ea typeface="Cabin Condensed"/>
                <a:cs typeface="Cabin Condensed"/>
                <a:sym typeface="Cabin Condensed"/>
              </a:rPr>
              <a:t>Samedi ?</a:t>
            </a:r>
            <a:endParaRPr sz="1100"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cxnSp>
        <p:nvCxnSpPr>
          <p:cNvPr id="439" name="Google Shape;439;p53"/>
          <p:cNvCxnSpPr>
            <a:stCxn id="438" idx="2"/>
            <a:endCxn id="440" idx="0"/>
          </p:cNvCxnSpPr>
          <p:nvPr/>
        </p:nvCxnSpPr>
        <p:spPr>
          <a:xfrm>
            <a:off x="3591550" y="1151700"/>
            <a:ext cx="367500" cy="47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1" name="Google Shape;441;p53"/>
          <p:cNvCxnSpPr>
            <a:stCxn id="438" idx="2"/>
            <a:endCxn id="442" idx="0"/>
          </p:cNvCxnSpPr>
          <p:nvPr/>
        </p:nvCxnSpPr>
        <p:spPr>
          <a:xfrm flipH="1">
            <a:off x="3150250" y="1151700"/>
            <a:ext cx="441300" cy="29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3" name="Google Shape;443;p53"/>
          <p:cNvSpPr txBox="1"/>
          <p:nvPr/>
        </p:nvSpPr>
        <p:spPr>
          <a:xfrm>
            <a:off x="3093100" y="1181400"/>
            <a:ext cx="22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latin typeface="Lato"/>
                <a:ea typeface="Lato"/>
                <a:cs typeface="Lato"/>
                <a:sym typeface="Lato"/>
              </a:rPr>
              <a:t>4</a:t>
            </a:r>
            <a:r>
              <a:rPr lang="en-CA" sz="1200">
                <a:latin typeface="Lato"/>
                <a:ea typeface="Lato"/>
                <a:cs typeface="Lato"/>
                <a:sym typeface="Lato"/>
              </a:rPr>
              <a:t>V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4" name="Google Shape;444;p53"/>
          <p:cNvSpPr txBox="1"/>
          <p:nvPr/>
        </p:nvSpPr>
        <p:spPr>
          <a:xfrm>
            <a:off x="3793175" y="1224600"/>
            <a:ext cx="22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latin typeface="Lato"/>
                <a:ea typeface="Lato"/>
                <a:cs typeface="Lato"/>
                <a:sym typeface="Lato"/>
              </a:rPr>
              <a:t>4F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4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PHASE D’APPRENTISSAGE 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EXEMPLE SIMPLE</a:t>
            </a:r>
            <a:endParaRPr/>
          </a:p>
        </p:txBody>
      </p:sp>
      <p:graphicFrame>
        <p:nvGraphicFramePr>
          <p:cNvPr id="450" name="Google Shape;450;p54"/>
          <p:cNvGraphicFramePr/>
          <p:nvPr/>
        </p:nvGraphicFramePr>
        <p:xfrm>
          <a:off x="35463" y="786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{8412BFFF-5744-46DC-BEA9-37038069B403}</a:tableStyleId>
              </a:tblPr>
              <a:tblGrid>
                <a:gridCol w="522325"/>
                <a:gridCol w="522325"/>
                <a:gridCol w="522325"/>
                <a:gridCol w="522325"/>
                <a:gridCol w="522325"/>
              </a:tblGrid>
              <a:tr h="534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>
                          <a:latin typeface="Cabin Condensed"/>
                          <a:ea typeface="Cabin Condensed"/>
                          <a:cs typeface="Cabin Condensed"/>
                          <a:sym typeface="Cabin Condensed"/>
                        </a:rPr>
                        <a:t>Match à domicile?</a:t>
                      </a:r>
                      <a:endParaRPr sz="1000">
                        <a:latin typeface="Cabin Condensed"/>
                        <a:ea typeface="Cabin Condensed"/>
                        <a:cs typeface="Cabin Condensed"/>
                        <a:sym typeface="Cabin Condensed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>
                          <a:solidFill>
                            <a:schemeClr val="dk1"/>
                          </a:solidFill>
                          <a:latin typeface="Cabin Condensed"/>
                          <a:ea typeface="Cabin Condensed"/>
                          <a:cs typeface="Cabin Condensed"/>
                          <a:sym typeface="Cabin Condensed"/>
                        </a:rPr>
                        <a:t>C’est un Samedi?</a:t>
                      </a:r>
                      <a:endParaRPr sz="1000">
                        <a:latin typeface="Cabin Condensed"/>
                        <a:ea typeface="Cabin Condensed"/>
                        <a:cs typeface="Cabin Condensed"/>
                        <a:sym typeface="Cabin Condensed"/>
                      </a:endParaRPr>
                    </a:p>
                  </a:txBody>
                  <a:tcPr marT="0" marB="0" marR="0" marL="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>
                          <a:solidFill>
                            <a:schemeClr val="dk1"/>
                          </a:solidFill>
                          <a:latin typeface="Cabin Condensed"/>
                          <a:ea typeface="Cabin Condensed"/>
                          <a:cs typeface="Cabin Condensed"/>
                          <a:sym typeface="Cabin Condensed"/>
                        </a:rPr>
                        <a:t>Il pleut?</a:t>
                      </a:r>
                      <a:endParaRPr sz="1000">
                        <a:latin typeface="Cabin Condensed"/>
                        <a:ea typeface="Cabin Condensed"/>
                        <a:cs typeface="Cabin Condensed"/>
                        <a:sym typeface="Cabin Condensed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>
                          <a:solidFill>
                            <a:schemeClr val="dk1"/>
                          </a:solidFill>
                          <a:latin typeface="Cabin Condensed"/>
                          <a:ea typeface="Cabin Condensed"/>
                          <a:cs typeface="Cabin Condensed"/>
                          <a:sym typeface="Cabin Condensed"/>
                        </a:rPr>
                        <a:t>Match précédent gagné?</a:t>
                      </a:r>
                      <a:endParaRPr sz="1000">
                        <a:latin typeface="Cabin Condensed"/>
                        <a:ea typeface="Cabin Condensed"/>
                        <a:cs typeface="Cabin Condensed"/>
                        <a:sym typeface="Cabin Condensed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 sz="1000">
                          <a:latin typeface="Cabin Condensed"/>
                          <a:ea typeface="Cabin Condensed"/>
                          <a:cs typeface="Cabin Condensed"/>
                          <a:sym typeface="Cabin Condensed"/>
                        </a:rPr>
                        <a:t>Match Gagné</a:t>
                      </a:r>
                      <a:endParaRPr b="1" sz="1000">
                        <a:latin typeface="Cabin Condensed"/>
                        <a:ea typeface="Cabin Condensed"/>
                        <a:cs typeface="Cabin Condensed"/>
                        <a:sym typeface="Cabin Condensed"/>
                      </a:endParaRPr>
                    </a:p>
                  </a:txBody>
                  <a:tcPr marT="0" marB="0" marR="0" marL="0" anchor="ctr">
                    <a:solidFill>
                      <a:schemeClr val="lt2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rgbClr val="38761D"/>
                          </a:solidFill>
                        </a:rPr>
                        <a:t>G</a:t>
                      </a:r>
                      <a:endParaRPr b="1">
                        <a:solidFill>
                          <a:srgbClr val="38761D"/>
                        </a:solidFill>
                      </a:endParaRPr>
                    </a:p>
                  </a:txBody>
                  <a:tcPr marT="0" marB="0" marR="0" marL="0" anchor="ctr">
                    <a:solidFill>
                      <a:schemeClr val="lt2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chemeClr val="lt1"/>
                          </a:solidFill>
                        </a:rPr>
                        <a:t>G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solidFill>
                      <a:schemeClr val="lt1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rgbClr val="38761D"/>
                          </a:solidFill>
                        </a:rPr>
                        <a:t>G</a:t>
                      </a:r>
                      <a:endParaRPr b="1"/>
                    </a:p>
                  </a:txBody>
                  <a:tcPr marT="0" marB="0" marR="0" marL="0" anchor="ctr">
                    <a:solidFill>
                      <a:schemeClr val="lt2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rgbClr val="38761D"/>
                          </a:solidFill>
                        </a:rPr>
                        <a:t>G</a:t>
                      </a:r>
                      <a:endParaRPr b="1"/>
                    </a:p>
                  </a:txBody>
                  <a:tcPr marT="0" marB="0" marR="0" marL="0" anchor="ctr">
                    <a:solidFill>
                      <a:schemeClr val="lt2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rgbClr val="CC0000"/>
                          </a:solidFill>
                        </a:rPr>
                        <a:t>P</a:t>
                      </a:r>
                      <a:endParaRPr b="1">
                        <a:solidFill>
                          <a:srgbClr val="CC0000"/>
                        </a:solidFill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chemeClr val="lt1"/>
                          </a:solidFill>
                        </a:rPr>
                        <a:t>G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chemeClr val="lt1"/>
                          </a:solidFill>
                        </a:rPr>
                        <a:t>G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chemeClr val="lt1"/>
                          </a:solidFill>
                        </a:rPr>
                        <a:t>G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51" name="Google Shape;451;p54"/>
          <p:cNvSpPr/>
          <p:nvPr/>
        </p:nvSpPr>
        <p:spPr>
          <a:xfrm>
            <a:off x="3250300" y="786300"/>
            <a:ext cx="682500" cy="3654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>
                <a:latin typeface="Cabin Condensed"/>
                <a:ea typeface="Cabin Condensed"/>
                <a:cs typeface="Cabin Condensed"/>
                <a:sym typeface="Cabin Condensed"/>
              </a:rPr>
              <a:t>Samedi ?</a:t>
            </a:r>
            <a:endParaRPr sz="1100"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cxnSp>
        <p:nvCxnSpPr>
          <p:cNvPr id="452" name="Google Shape;452;p54"/>
          <p:cNvCxnSpPr>
            <a:stCxn id="451" idx="2"/>
            <a:endCxn id="453" idx="0"/>
          </p:cNvCxnSpPr>
          <p:nvPr/>
        </p:nvCxnSpPr>
        <p:spPr>
          <a:xfrm flipH="1">
            <a:off x="3150250" y="1151700"/>
            <a:ext cx="441300" cy="29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4" name="Google Shape;454;p54"/>
          <p:cNvSpPr txBox="1"/>
          <p:nvPr/>
        </p:nvSpPr>
        <p:spPr>
          <a:xfrm>
            <a:off x="3093100" y="1181400"/>
            <a:ext cx="22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latin typeface="Lato"/>
                <a:ea typeface="Lato"/>
                <a:cs typeface="Lato"/>
                <a:sym typeface="Lato"/>
              </a:rPr>
              <a:t>4V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5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PHASE D’APPRENTISSAGE 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EXEMPLE SIMPLE</a:t>
            </a:r>
            <a:endParaRPr/>
          </a:p>
        </p:txBody>
      </p:sp>
      <p:graphicFrame>
        <p:nvGraphicFramePr>
          <p:cNvPr id="460" name="Google Shape;460;p55"/>
          <p:cNvGraphicFramePr/>
          <p:nvPr/>
        </p:nvGraphicFramePr>
        <p:xfrm>
          <a:off x="35463" y="786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{8412BFFF-5744-46DC-BEA9-37038069B403}</a:tableStyleId>
              </a:tblPr>
              <a:tblGrid>
                <a:gridCol w="522325"/>
                <a:gridCol w="522325"/>
                <a:gridCol w="522325"/>
                <a:gridCol w="522325"/>
                <a:gridCol w="522325"/>
              </a:tblGrid>
              <a:tr h="534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>
                          <a:latin typeface="Cabin Condensed"/>
                          <a:ea typeface="Cabin Condensed"/>
                          <a:cs typeface="Cabin Condensed"/>
                          <a:sym typeface="Cabin Condensed"/>
                        </a:rPr>
                        <a:t>Match à domicile?</a:t>
                      </a:r>
                      <a:endParaRPr sz="1000">
                        <a:latin typeface="Cabin Condensed"/>
                        <a:ea typeface="Cabin Condensed"/>
                        <a:cs typeface="Cabin Condensed"/>
                        <a:sym typeface="Cabin Condensed"/>
                      </a:endParaRPr>
                    </a:p>
                  </a:txBody>
                  <a:tcPr marT="0" marB="0" marR="0" marL="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>
                          <a:solidFill>
                            <a:schemeClr val="dk1"/>
                          </a:solidFill>
                          <a:latin typeface="Cabin Condensed"/>
                          <a:ea typeface="Cabin Condensed"/>
                          <a:cs typeface="Cabin Condensed"/>
                          <a:sym typeface="Cabin Condensed"/>
                        </a:rPr>
                        <a:t>C’est un Samedi?</a:t>
                      </a:r>
                      <a:endParaRPr sz="1000">
                        <a:latin typeface="Cabin Condensed"/>
                        <a:ea typeface="Cabin Condensed"/>
                        <a:cs typeface="Cabin Condensed"/>
                        <a:sym typeface="Cabin Condensed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>
                          <a:solidFill>
                            <a:schemeClr val="dk1"/>
                          </a:solidFill>
                          <a:latin typeface="Cabin Condensed"/>
                          <a:ea typeface="Cabin Condensed"/>
                          <a:cs typeface="Cabin Condensed"/>
                          <a:sym typeface="Cabin Condensed"/>
                        </a:rPr>
                        <a:t>Il pleut?</a:t>
                      </a:r>
                      <a:endParaRPr sz="1000">
                        <a:latin typeface="Cabin Condensed"/>
                        <a:ea typeface="Cabin Condensed"/>
                        <a:cs typeface="Cabin Condensed"/>
                        <a:sym typeface="Cabin Condensed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>
                          <a:solidFill>
                            <a:schemeClr val="dk1"/>
                          </a:solidFill>
                          <a:latin typeface="Cabin Condensed"/>
                          <a:ea typeface="Cabin Condensed"/>
                          <a:cs typeface="Cabin Condensed"/>
                          <a:sym typeface="Cabin Condensed"/>
                        </a:rPr>
                        <a:t>Match précédent gagné?</a:t>
                      </a:r>
                      <a:endParaRPr sz="1000">
                        <a:latin typeface="Cabin Condensed"/>
                        <a:ea typeface="Cabin Condensed"/>
                        <a:cs typeface="Cabin Condensed"/>
                        <a:sym typeface="Cabin Condensed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 sz="1000">
                          <a:latin typeface="Cabin Condensed"/>
                          <a:ea typeface="Cabin Condensed"/>
                          <a:cs typeface="Cabin Condensed"/>
                          <a:sym typeface="Cabin Condensed"/>
                        </a:rPr>
                        <a:t>Match Gagné</a:t>
                      </a:r>
                      <a:endParaRPr b="1" sz="1000">
                        <a:latin typeface="Cabin Condensed"/>
                        <a:ea typeface="Cabin Condensed"/>
                        <a:cs typeface="Cabin Condensed"/>
                        <a:sym typeface="Cabin Condensed"/>
                      </a:endParaRPr>
                    </a:p>
                  </a:txBody>
                  <a:tcPr marT="0" marB="0" marR="0" marL="0" anchor="ctr">
                    <a:solidFill>
                      <a:schemeClr val="lt2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rgbClr val="38761D"/>
                          </a:solidFill>
                        </a:rPr>
                        <a:t>G</a:t>
                      </a:r>
                      <a:endParaRPr b="1">
                        <a:solidFill>
                          <a:srgbClr val="38761D"/>
                        </a:solidFill>
                      </a:endParaRPr>
                    </a:p>
                  </a:txBody>
                  <a:tcPr marT="0" marB="0" marR="0" marL="0" anchor="ctr">
                    <a:solidFill>
                      <a:schemeClr val="lt2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chemeClr val="lt1"/>
                          </a:solidFill>
                        </a:rPr>
                        <a:t>G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solidFill>
                      <a:schemeClr val="lt1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rgbClr val="38761D"/>
                          </a:solidFill>
                        </a:rPr>
                        <a:t>G</a:t>
                      </a:r>
                      <a:endParaRPr b="1"/>
                    </a:p>
                  </a:txBody>
                  <a:tcPr marT="0" marB="0" marR="0" marL="0" anchor="ctr">
                    <a:solidFill>
                      <a:schemeClr val="lt2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rgbClr val="38761D"/>
                          </a:solidFill>
                        </a:rPr>
                        <a:t>G</a:t>
                      </a:r>
                      <a:endParaRPr b="1"/>
                    </a:p>
                  </a:txBody>
                  <a:tcPr marT="0" marB="0" marR="0" marL="0" anchor="ctr">
                    <a:solidFill>
                      <a:schemeClr val="lt2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rgbClr val="CC0000"/>
                          </a:solidFill>
                        </a:rPr>
                        <a:t>P</a:t>
                      </a:r>
                      <a:endParaRPr b="1">
                        <a:solidFill>
                          <a:srgbClr val="CC0000"/>
                        </a:solidFill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chemeClr val="lt1"/>
                          </a:solidFill>
                        </a:rPr>
                        <a:t>G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chemeClr val="lt1"/>
                          </a:solidFill>
                        </a:rPr>
                        <a:t>G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chemeClr val="lt1"/>
                          </a:solidFill>
                        </a:rPr>
                        <a:t>G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61" name="Google Shape;461;p55"/>
          <p:cNvSpPr/>
          <p:nvPr/>
        </p:nvSpPr>
        <p:spPr>
          <a:xfrm>
            <a:off x="3250300" y="786300"/>
            <a:ext cx="682500" cy="3654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>
                <a:latin typeface="Cabin Condensed"/>
                <a:ea typeface="Cabin Condensed"/>
                <a:cs typeface="Cabin Condensed"/>
                <a:sym typeface="Cabin Condensed"/>
              </a:rPr>
              <a:t>Samedi ?</a:t>
            </a:r>
            <a:endParaRPr sz="1100"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cxnSp>
        <p:nvCxnSpPr>
          <p:cNvPr id="462" name="Google Shape;462;p55"/>
          <p:cNvCxnSpPr>
            <a:stCxn id="461" idx="2"/>
            <a:endCxn id="463" idx="0"/>
          </p:cNvCxnSpPr>
          <p:nvPr/>
        </p:nvCxnSpPr>
        <p:spPr>
          <a:xfrm flipH="1">
            <a:off x="3150250" y="1151700"/>
            <a:ext cx="441300" cy="29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4" name="Google Shape;464;p55"/>
          <p:cNvSpPr txBox="1"/>
          <p:nvPr/>
        </p:nvSpPr>
        <p:spPr>
          <a:xfrm>
            <a:off x="3093100" y="1181400"/>
            <a:ext cx="22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latin typeface="Lato"/>
                <a:ea typeface="Lato"/>
                <a:cs typeface="Lato"/>
                <a:sym typeface="Lato"/>
              </a:rPr>
              <a:t>4V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5" name="Google Shape;465;p55"/>
          <p:cNvSpPr/>
          <p:nvPr/>
        </p:nvSpPr>
        <p:spPr>
          <a:xfrm>
            <a:off x="2809000" y="1448100"/>
            <a:ext cx="682500" cy="3654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>
                <a:latin typeface="Cabin Condensed"/>
                <a:ea typeface="Cabin Condensed"/>
                <a:cs typeface="Cabin Condensed"/>
                <a:sym typeface="Cabin Condensed"/>
              </a:rPr>
              <a:t>À domicile ?</a:t>
            </a:r>
            <a:endParaRPr sz="1100"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cxnSp>
        <p:nvCxnSpPr>
          <p:cNvPr id="466" name="Google Shape;466;p55"/>
          <p:cNvCxnSpPr>
            <a:stCxn id="465" idx="2"/>
          </p:cNvCxnSpPr>
          <p:nvPr/>
        </p:nvCxnSpPr>
        <p:spPr>
          <a:xfrm flipH="1">
            <a:off x="2926150" y="1813500"/>
            <a:ext cx="224100" cy="38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7" name="Google Shape;467;p55"/>
          <p:cNvCxnSpPr>
            <a:stCxn id="465" idx="2"/>
          </p:cNvCxnSpPr>
          <p:nvPr/>
        </p:nvCxnSpPr>
        <p:spPr>
          <a:xfrm>
            <a:off x="3150250" y="1813500"/>
            <a:ext cx="220800" cy="38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8" name="Google Shape;468;p55"/>
          <p:cNvSpPr txBox="1"/>
          <p:nvPr/>
        </p:nvSpPr>
        <p:spPr>
          <a:xfrm>
            <a:off x="2788425" y="1895400"/>
            <a:ext cx="22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latin typeface="Lato"/>
                <a:ea typeface="Lato"/>
                <a:cs typeface="Lato"/>
                <a:sym typeface="Lato"/>
              </a:rPr>
              <a:t>3V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9" name="Google Shape;469;p55"/>
          <p:cNvSpPr txBox="1"/>
          <p:nvPr/>
        </p:nvSpPr>
        <p:spPr>
          <a:xfrm>
            <a:off x="3313600" y="1895400"/>
            <a:ext cx="22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latin typeface="Lato"/>
                <a:ea typeface="Lato"/>
                <a:cs typeface="Lato"/>
                <a:sym typeface="Lato"/>
              </a:rPr>
              <a:t>1F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6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PHASE D’APPRENTISSAGE 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EXEMPLE SIMPLE</a:t>
            </a:r>
            <a:endParaRPr/>
          </a:p>
        </p:txBody>
      </p:sp>
      <p:graphicFrame>
        <p:nvGraphicFramePr>
          <p:cNvPr id="475" name="Google Shape;475;p56"/>
          <p:cNvGraphicFramePr/>
          <p:nvPr/>
        </p:nvGraphicFramePr>
        <p:xfrm>
          <a:off x="35463" y="786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{8412BFFF-5744-46DC-BEA9-37038069B403}</a:tableStyleId>
              </a:tblPr>
              <a:tblGrid>
                <a:gridCol w="522325"/>
                <a:gridCol w="522325"/>
                <a:gridCol w="522325"/>
                <a:gridCol w="522325"/>
                <a:gridCol w="522325"/>
              </a:tblGrid>
              <a:tr h="534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>
                          <a:latin typeface="Cabin Condensed"/>
                          <a:ea typeface="Cabin Condensed"/>
                          <a:cs typeface="Cabin Condensed"/>
                          <a:sym typeface="Cabin Condensed"/>
                        </a:rPr>
                        <a:t>Match à domicile?</a:t>
                      </a:r>
                      <a:endParaRPr sz="1000">
                        <a:latin typeface="Cabin Condensed"/>
                        <a:ea typeface="Cabin Condensed"/>
                        <a:cs typeface="Cabin Condensed"/>
                        <a:sym typeface="Cabin Condensed"/>
                      </a:endParaRPr>
                    </a:p>
                  </a:txBody>
                  <a:tcPr marT="0" marB="0" marR="0" marL="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>
                          <a:solidFill>
                            <a:schemeClr val="dk1"/>
                          </a:solidFill>
                          <a:latin typeface="Cabin Condensed"/>
                          <a:ea typeface="Cabin Condensed"/>
                          <a:cs typeface="Cabin Condensed"/>
                          <a:sym typeface="Cabin Condensed"/>
                        </a:rPr>
                        <a:t>C’est un Samedi?</a:t>
                      </a:r>
                      <a:endParaRPr sz="1000">
                        <a:latin typeface="Cabin Condensed"/>
                        <a:ea typeface="Cabin Condensed"/>
                        <a:cs typeface="Cabin Condensed"/>
                        <a:sym typeface="Cabin Condensed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>
                          <a:solidFill>
                            <a:schemeClr val="dk1"/>
                          </a:solidFill>
                          <a:latin typeface="Cabin Condensed"/>
                          <a:ea typeface="Cabin Condensed"/>
                          <a:cs typeface="Cabin Condensed"/>
                          <a:sym typeface="Cabin Condensed"/>
                        </a:rPr>
                        <a:t>Il pleut?</a:t>
                      </a:r>
                      <a:endParaRPr sz="1000">
                        <a:latin typeface="Cabin Condensed"/>
                        <a:ea typeface="Cabin Condensed"/>
                        <a:cs typeface="Cabin Condensed"/>
                        <a:sym typeface="Cabin Condensed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>
                          <a:solidFill>
                            <a:schemeClr val="dk1"/>
                          </a:solidFill>
                          <a:latin typeface="Cabin Condensed"/>
                          <a:ea typeface="Cabin Condensed"/>
                          <a:cs typeface="Cabin Condensed"/>
                          <a:sym typeface="Cabin Condensed"/>
                        </a:rPr>
                        <a:t>Match précédent gagné?</a:t>
                      </a:r>
                      <a:endParaRPr sz="1000">
                        <a:latin typeface="Cabin Condensed"/>
                        <a:ea typeface="Cabin Condensed"/>
                        <a:cs typeface="Cabin Condensed"/>
                        <a:sym typeface="Cabin Condensed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 sz="1000">
                          <a:latin typeface="Cabin Condensed"/>
                          <a:ea typeface="Cabin Condensed"/>
                          <a:cs typeface="Cabin Condensed"/>
                          <a:sym typeface="Cabin Condensed"/>
                        </a:rPr>
                        <a:t>Match Gagné</a:t>
                      </a:r>
                      <a:endParaRPr b="1" sz="1000">
                        <a:latin typeface="Cabin Condensed"/>
                        <a:ea typeface="Cabin Condensed"/>
                        <a:cs typeface="Cabin Condensed"/>
                        <a:sym typeface="Cabin Condensed"/>
                      </a:endParaRPr>
                    </a:p>
                  </a:txBody>
                  <a:tcPr marT="0" marB="0" marR="0" marL="0" anchor="ctr">
                    <a:solidFill>
                      <a:schemeClr val="lt2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rgbClr val="38761D"/>
                          </a:solidFill>
                        </a:rPr>
                        <a:t>G</a:t>
                      </a:r>
                      <a:endParaRPr b="1">
                        <a:solidFill>
                          <a:srgbClr val="38761D"/>
                        </a:solidFill>
                      </a:endParaRPr>
                    </a:p>
                  </a:txBody>
                  <a:tcPr marT="0" marB="0" marR="0" marL="0" anchor="ctr">
                    <a:solidFill>
                      <a:schemeClr val="lt2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chemeClr val="lt1"/>
                          </a:solidFill>
                        </a:rPr>
                        <a:t>G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solidFill>
                      <a:schemeClr val="lt1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rgbClr val="38761D"/>
                          </a:solidFill>
                        </a:rPr>
                        <a:t>G</a:t>
                      </a:r>
                      <a:endParaRPr b="1"/>
                    </a:p>
                  </a:txBody>
                  <a:tcPr marT="0" marB="0" marR="0" marL="0" anchor="ctr">
                    <a:solidFill>
                      <a:schemeClr val="lt2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rgbClr val="38761D"/>
                          </a:solidFill>
                        </a:rPr>
                        <a:t>G</a:t>
                      </a:r>
                      <a:endParaRPr b="1"/>
                    </a:p>
                  </a:txBody>
                  <a:tcPr marT="0" marB="0" marR="0" marL="0" anchor="ctr">
                    <a:solidFill>
                      <a:schemeClr val="lt2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rgbClr val="CC0000"/>
                          </a:solidFill>
                        </a:rPr>
                        <a:t>P</a:t>
                      </a:r>
                      <a:endParaRPr b="1">
                        <a:solidFill>
                          <a:srgbClr val="CC0000"/>
                        </a:solidFill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chemeClr val="lt1"/>
                          </a:solidFill>
                        </a:rPr>
                        <a:t>G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chemeClr val="lt1"/>
                          </a:solidFill>
                        </a:rPr>
                        <a:t>G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chemeClr val="lt1"/>
                          </a:solidFill>
                        </a:rPr>
                        <a:t>G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76" name="Google Shape;476;p56"/>
          <p:cNvSpPr/>
          <p:nvPr/>
        </p:nvSpPr>
        <p:spPr>
          <a:xfrm>
            <a:off x="3250300" y="786300"/>
            <a:ext cx="682500" cy="3654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>
                <a:latin typeface="Cabin Condensed"/>
                <a:ea typeface="Cabin Condensed"/>
                <a:cs typeface="Cabin Condensed"/>
                <a:sym typeface="Cabin Condensed"/>
              </a:rPr>
              <a:t>Samedi ?</a:t>
            </a:r>
            <a:endParaRPr sz="1100"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cxnSp>
        <p:nvCxnSpPr>
          <p:cNvPr id="477" name="Google Shape;477;p56"/>
          <p:cNvCxnSpPr>
            <a:stCxn id="476" idx="2"/>
            <a:endCxn id="478" idx="0"/>
          </p:cNvCxnSpPr>
          <p:nvPr/>
        </p:nvCxnSpPr>
        <p:spPr>
          <a:xfrm flipH="1">
            <a:off x="3150250" y="1151700"/>
            <a:ext cx="441300" cy="29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9" name="Google Shape;479;p56"/>
          <p:cNvSpPr txBox="1"/>
          <p:nvPr/>
        </p:nvSpPr>
        <p:spPr>
          <a:xfrm>
            <a:off x="3093100" y="1181400"/>
            <a:ext cx="22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latin typeface="Lato"/>
                <a:ea typeface="Lato"/>
                <a:cs typeface="Lato"/>
                <a:sym typeface="Lato"/>
              </a:rPr>
              <a:t>4V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0" name="Google Shape;480;p56"/>
          <p:cNvSpPr/>
          <p:nvPr/>
        </p:nvSpPr>
        <p:spPr>
          <a:xfrm>
            <a:off x="2809000" y="1448100"/>
            <a:ext cx="682500" cy="3654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>
                <a:latin typeface="Cabin Condensed"/>
                <a:ea typeface="Cabin Condensed"/>
                <a:cs typeface="Cabin Condensed"/>
                <a:sym typeface="Cabin Condensed"/>
              </a:rPr>
              <a:t>À domicile ?</a:t>
            </a:r>
            <a:endParaRPr sz="1100"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cxnSp>
        <p:nvCxnSpPr>
          <p:cNvPr id="481" name="Google Shape;481;p56"/>
          <p:cNvCxnSpPr>
            <a:stCxn id="480" idx="2"/>
          </p:cNvCxnSpPr>
          <p:nvPr/>
        </p:nvCxnSpPr>
        <p:spPr>
          <a:xfrm flipH="1">
            <a:off x="2926150" y="1813500"/>
            <a:ext cx="224100" cy="38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2" name="Google Shape;482;p56"/>
          <p:cNvCxnSpPr>
            <a:stCxn id="480" idx="2"/>
          </p:cNvCxnSpPr>
          <p:nvPr/>
        </p:nvCxnSpPr>
        <p:spPr>
          <a:xfrm>
            <a:off x="3150250" y="1813500"/>
            <a:ext cx="220800" cy="38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3" name="Google Shape;483;p56"/>
          <p:cNvSpPr txBox="1"/>
          <p:nvPr/>
        </p:nvSpPr>
        <p:spPr>
          <a:xfrm>
            <a:off x="2788425" y="1895400"/>
            <a:ext cx="22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latin typeface="Lato"/>
                <a:ea typeface="Lato"/>
                <a:cs typeface="Lato"/>
                <a:sym typeface="Lato"/>
              </a:rPr>
              <a:t>3V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4" name="Google Shape;484;p56"/>
          <p:cNvSpPr txBox="1"/>
          <p:nvPr/>
        </p:nvSpPr>
        <p:spPr>
          <a:xfrm>
            <a:off x="3313600" y="1895400"/>
            <a:ext cx="22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latin typeface="Lato"/>
                <a:ea typeface="Lato"/>
                <a:cs typeface="Lato"/>
                <a:sym typeface="Lato"/>
              </a:rPr>
              <a:t>1F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5" name="Google Shape;485;p56"/>
          <p:cNvSpPr/>
          <p:nvPr/>
        </p:nvSpPr>
        <p:spPr>
          <a:xfrm>
            <a:off x="2809000" y="2199900"/>
            <a:ext cx="234300" cy="234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>
                <a:solidFill>
                  <a:srgbClr val="38761D"/>
                </a:solidFill>
              </a:rPr>
              <a:t>G</a:t>
            </a:r>
            <a:endParaRPr/>
          </a:p>
        </p:txBody>
      </p:sp>
      <p:sp>
        <p:nvSpPr>
          <p:cNvPr id="486" name="Google Shape;486;p56"/>
          <p:cNvSpPr/>
          <p:nvPr/>
        </p:nvSpPr>
        <p:spPr>
          <a:xfrm>
            <a:off x="3253825" y="2201400"/>
            <a:ext cx="234300" cy="234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>
                <a:solidFill>
                  <a:srgbClr val="CC0000"/>
                </a:solidFill>
              </a:rPr>
              <a:t>P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7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PHASE D’APPRENTISSAGE 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EXEMPLE SIMPLE</a:t>
            </a:r>
            <a:endParaRPr/>
          </a:p>
        </p:txBody>
      </p:sp>
      <p:graphicFrame>
        <p:nvGraphicFramePr>
          <p:cNvPr id="492" name="Google Shape;492;p57"/>
          <p:cNvGraphicFramePr/>
          <p:nvPr/>
        </p:nvGraphicFramePr>
        <p:xfrm>
          <a:off x="35463" y="786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{8412BFFF-5744-46DC-BEA9-37038069B403}</a:tableStyleId>
              </a:tblPr>
              <a:tblGrid>
                <a:gridCol w="522325"/>
                <a:gridCol w="522325"/>
                <a:gridCol w="522325"/>
                <a:gridCol w="522325"/>
                <a:gridCol w="522325"/>
              </a:tblGrid>
              <a:tr h="534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>
                          <a:latin typeface="Cabin Condensed"/>
                          <a:ea typeface="Cabin Condensed"/>
                          <a:cs typeface="Cabin Condensed"/>
                          <a:sym typeface="Cabin Condensed"/>
                        </a:rPr>
                        <a:t>Match à domicile?</a:t>
                      </a:r>
                      <a:endParaRPr sz="1000">
                        <a:latin typeface="Cabin Condensed"/>
                        <a:ea typeface="Cabin Condensed"/>
                        <a:cs typeface="Cabin Condensed"/>
                        <a:sym typeface="Cabin Condensed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>
                          <a:solidFill>
                            <a:schemeClr val="dk1"/>
                          </a:solidFill>
                          <a:latin typeface="Cabin Condensed"/>
                          <a:ea typeface="Cabin Condensed"/>
                          <a:cs typeface="Cabin Condensed"/>
                          <a:sym typeface="Cabin Condensed"/>
                        </a:rPr>
                        <a:t>C’est un Samedi?</a:t>
                      </a:r>
                      <a:endParaRPr sz="1000">
                        <a:latin typeface="Cabin Condensed"/>
                        <a:ea typeface="Cabin Condensed"/>
                        <a:cs typeface="Cabin Condensed"/>
                        <a:sym typeface="Cabin Condensed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>
                          <a:solidFill>
                            <a:schemeClr val="dk1"/>
                          </a:solidFill>
                          <a:latin typeface="Cabin Condensed"/>
                          <a:ea typeface="Cabin Condensed"/>
                          <a:cs typeface="Cabin Condensed"/>
                          <a:sym typeface="Cabin Condensed"/>
                        </a:rPr>
                        <a:t>Il pleut?</a:t>
                      </a:r>
                      <a:endParaRPr sz="1000">
                        <a:latin typeface="Cabin Condensed"/>
                        <a:ea typeface="Cabin Condensed"/>
                        <a:cs typeface="Cabin Condensed"/>
                        <a:sym typeface="Cabin Condensed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>
                          <a:solidFill>
                            <a:schemeClr val="dk1"/>
                          </a:solidFill>
                          <a:latin typeface="Cabin Condensed"/>
                          <a:ea typeface="Cabin Condensed"/>
                          <a:cs typeface="Cabin Condensed"/>
                          <a:sym typeface="Cabin Condensed"/>
                        </a:rPr>
                        <a:t>Match précédent gagné?</a:t>
                      </a:r>
                      <a:endParaRPr sz="1000">
                        <a:latin typeface="Cabin Condensed"/>
                        <a:ea typeface="Cabin Condensed"/>
                        <a:cs typeface="Cabin Condensed"/>
                        <a:sym typeface="Cabin Condensed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 sz="1000">
                          <a:latin typeface="Cabin Condensed"/>
                          <a:ea typeface="Cabin Condensed"/>
                          <a:cs typeface="Cabin Condensed"/>
                          <a:sym typeface="Cabin Condensed"/>
                        </a:rPr>
                        <a:t>Match Gagné</a:t>
                      </a:r>
                      <a:endParaRPr b="1" sz="1000">
                        <a:latin typeface="Cabin Condensed"/>
                        <a:ea typeface="Cabin Condensed"/>
                        <a:cs typeface="Cabin Condensed"/>
                        <a:sym typeface="Cabin Condensed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chemeClr val="lt1"/>
                          </a:solidFill>
                        </a:rPr>
                        <a:t>G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rgbClr val="38761D"/>
                          </a:solidFill>
                        </a:rPr>
                        <a:t>G</a:t>
                      </a:r>
                      <a:endParaRPr b="1"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chemeClr val="lt1"/>
                          </a:solidFill>
                        </a:rPr>
                        <a:t>G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chemeClr val="lt1"/>
                          </a:solidFill>
                        </a:rPr>
                        <a:t>G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chemeClr val="lt1"/>
                          </a:solidFill>
                        </a:rPr>
                        <a:t>G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rgbClr val="CC0000"/>
                          </a:solidFill>
                        </a:rPr>
                        <a:t>P</a:t>
                      </a:r>
                      <a:endParaRPr b="1"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2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rgbClr val="CC0000"/>
                          </a:solidFill>
                        </a:rPr>
                        <a:t>P</a:t>
                      </a:r>
                      <a:endParaRPr b="1"/>
                    </a:p>
                  </a:txBody>
                  <a:tcPr marT="0" marB="0" marR="0" marL="0" anchor="ctr">
                    <a:solidFill>
                      <a:schemeClr val="lt2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rgbClr val="CC0000"/>
                          </a:solidFill>
                        </a:rPr>
                        <a:t>P</a:t>
                      </a:r>
                      <a:endParaRPr b="1"/>
                    </a:p>
                  </a:txBody>
                  <a:tcPr marT="0" marB="0" marR="0" marL="0" anchor="ctr"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493" name="Google Shape;493;p57"/>
          <p:cNvSpPr/>
          <p:nvPr/>
        </p:nvSpPr>
        <p:spPr>
          <a:xfrm>
            <a:off x="2809000" y="1448100"/>
            <a:ext cx="682500" cy="3654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>
                <a:latin typeface="Cabin Condensed"/>
                <a:ea typeface="Cabin Condensed"/>
                <a:cs typeface="Cabin Condensed"/>
                <a:sym typeface="Cabin Condensed"/>
              </a:rPr>
              <a:t>À domicile ?</a:t>
            </a:r>
            <a:endParaRPr sz="1100"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sp>
        <p:nvSpPr>
          <p:cNvPr id="494" name="Google Shape;494;p57"/>
          <p:cNvSpPr/>
          <p:nvPr/>
        </p:nvSpPr>
        <p:spPr>
          <a:xfrm>
            <a:off x="3250300" y="786300"/>
            <a:ext cx="682500" cy="3654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>
                <a:latin typeface="Cabin Condensed"/>
                <a:ea typeface="Cabin Condensed"/>
                <a:cs typeface="Cabin Condensed"/>
                <a:sym typeface="Cabin Condensed"/>
              </a:rPr>
              <a:t>Samedi ?</a:t>
            </a:r>
            <a:endParaRPr sz="1100"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cxnSp>
        <p:nvCxnSpPr>
          <p:cNvPr id="495" name="Google Shape;495;p57"/>
          <p:cNvCxnSpPr>
            <a:stCxn id="494" idx="2"/>
            <a:endCxn id="496" idx="0"/>
          </p:cNvCxnSpPr>
          <p:nvPr/>
        </p:nvCxnSpPr>
        <p:spPr>
          <a:xfrm>
            <a:off x="3591550" y="1151700"/>
            <a:ext cx="367500" cy="47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7" name="Google Shape;497;p57"/>
          <p:cNvCxnSpPr>
            <a:stCxn id="494" idx="2"/>
            <a:endCxn id="493" idx="0"/>
          </p:cNvCxnSpPr>
          <p:nvPr/>
        </p:nvCxnSpPr>
        <p:spPr>
          <a:xfrm flipH="1">
            <a:off x="3150250" y="1151700"/>
            <a:ext cx="441300" cy="29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8" name="Google Shape;498;p57"/>
          <p:cNvSpPr/>
          <p:nvPr/>
        </p:nvSpPr>
        <p:spPr>
          <a:xfrm>
            <a:off x="2809000" y="2199900"/>
            <a:ext cx="234300" cy="234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>
                <a:solidFill>
                  <a:srgbClr val="38761D"/>
                </a:solidFill>
              </a:rPr>
              <a:t>G</a:t>
            </a:r>
            <a:endParaRPr/>
          </a:p>
        </p:txBody>
      </p:sp>
      <p:sp>
        <p:nvSpPr>
          <p:cNvPr id="499" name="Google Shape;499;p57"/>
          <p:cNvSpPr/>
          <p:nvPr/>
        </p:nvSpPr>
        <p:spPr>
          <a:xfrm>
            <a:off x="3253825" y="2201400"/>
            <a:ext cx="234300" cy="234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>
                <a:solidFill>
                  <a:srgbClr val="CC0000"/>
                </a:solidFill>
              </a:rPr>
              <a:t>P</a:t>
            </a:r>
            <a:endParaRPr/>
          </a:p>
        </p:txBody>
      </p:sp>
      <p:cxnSp>
        <p:nvCxnSpPr>
          <p:cNvPr id="500" name="Google Shape;500;p57"/>
          <p:cNvCxnSpPr>
            <a:stCxn id="493" idx="2"/>
            <a:endCxn id="498" idx="0"/>
          </p:cNvCxnSpPr>
          <p:nvPr/>
        </p:nvCxnSpPr>
        <p:spPr>
          <a:xfrm flipH="1">
            <a:off x="2926150" y="1813500"/>
            <a:ext cx="224100" cy="38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1" name="Google Shape;501;p57"/>
          <p:cNvCxnSpPr>
            <a:stCxn id="493" idx="2"/>
            <a:endCxn id="499" idx="0"/>
          </p:cNvCxnSpPr>
          <p:nvPr/>
        </p:nvCxnSpPr>
        <p:spPr>
          <a:xfrm>
            <a:off x="3150250" y="1813500"/>
            <a:ext cx="220800" cy="38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2" name="Google Shape;502;p57"/>
          <p:cNvSpPr txBox="1"/>
          <p:nvPr/>
        </p:nvSpPr>
        <p:spPr>
          <a:xfrm>
            <a:off x="2788425" y="1895400"/>
            <a:ext cx="22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latin typeface="Lato"/>
                <a:ea typeface="Lato"/>
                <a:cs typeface="Lato"/>
                <a:sym typeface="Lato"/>
              </a:rPr>
              <a:t>3V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3" name="Google Shape;503;p57"/>
          <p:cNvSpPr txBox="1"/>
          <p:nvPr/>
        </p:nvSpPr>
        <p:spPr>
          <a:xfrm>
            <a:off x="3313600" y="1895400"/>
            <a:ext cx="22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latin typeface="Lato"/>
                <a:ea typeface="Lato"/>
                <a:cs typeface="Lato"/>
                <a:sym typeface="Lato"/>
              </a:rPr>
              <a:t>1F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4" name="Google Shape;504;p57"/>
          <p:cNvSpPr txBox="1"/>
          <p:nvPr/>
        </p:nvSpPr>
        <p:spPr>
          <a:xfrm>
            <a:off x="3093100" y="1181400"/>
            <a:ext cx="22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latin typeface="Lato"/>
                <a:ea typeface="Lato"/>
                <a:cs typeface="Lato"/>
                <a:sym typeface="Lato"/>
              </a:rPr>
              <a:t>4V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5" name="Google Shape;505;p57"/>
          <p:cNvSpPr txBox="1"/>
          <p:nvPr/>
        </p:nvSpPr>
        <p:spPr>
          <a:xfrm>
            <a:off x="3793175" y="1224600"/>
            <a:ext cx="22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latin typeface="Lato"/>
                <a:ea typeface="Lato"/>
                <a:cs typeface="Lato"/>
                <a:sym typeface="Lato"/>
              </a:rPr>
              <a:t>4F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8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PHASE D’APPRENTISSAGE 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EXEMPLE SIMPLE</a:t>
            </a:r>
            <a:endParaRPr/>
          </a:p>
        </p:txBody>
      </p:sp>
      <p:graphicFrame>
        <p:nvGraphicFramePr>
          <p:cNvPr id="511" name="Google Shape;511;p58"/>
          <p:cNvGraphicFramePr/>
          <p:nvPr/>
        </p:nvGraphicFramePr>
        <p:xfrm>
          <a:off x="35463" y="786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{8412BFFF-5744-46DC-BEA9-37038069B403}</a:tableStyleId>
              </a:tblPr>
              <a:tblGrid>
                <a:gridCol w="522325"/>
                <a:gridCol w="522325"/>
                <a:gridCol w="522325"/>
                <a:gridCol w="522325"/>
                <a:gridCol w="522325"/>
              </a:tblGrid>
              <a:tr h="534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>
                          <a:latin typeface="Cabin Condensed"/>
                          <a:ea typeface="Cabin Condensed"/>
                          <a:cs typeface="Cabin Condensed"/>
                          <a:sym typeface="Cabin Condensed"/>
                        </a:rPr>
                        <a:t>Match à domicile?</a:t>
                      </a:r>
                      <a:endParaRPr sz="1000">
                        <a:latin typeface="Cabin Condensed"/>
                        <a:ea typeface="Cabin Condensed"/>
                        <a:cs typeface="Cabin Condensed"/>
                        <a:sym typeface="Cabin Condensed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>
                          <a:solidFill>
                            <a:schemeClr val="dk1"/>
                          </a:solidFill>
                          <a:latin typeface="Cabin Condensed"/>
                          <a:ea typeface="Cabin Condensed"/>
                          <a:cs typeface="Cabin Condensed"/>
                          <a:sym typeface="Cabin Condensed"/>
                        </a:rPr>
                        <a:t>C’est un Samedi?</a:t>
                      </a:r>
                      <a:endParaRPr sz="1000">
                        <a:latin typeface="Cabin Condensed"/>
                        <a:ea typeface="Cabin Condensed"/>
                        <a:cs typeface="Cabin Condensed"/>
                        <a:sym typeface="Cabin Condensed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>
                          <a:solidFill>
                            <a:schemeClr val="dk1"/>
                          </a:solidFill>
                          <a:latin typeface="Cabin Condensed"/>
                          <a:ea typeface="Cabin Condensed"/>
                          <a:cs typeface="Cabin Condensed"/>
                          <a:sym typeface="Cabin Condensed"/>
                        </a:rPr>
                        <a:t>Il pleut?</a:t>
                      </a:r>
                      <a:endParaRPr sz="1000">
                        <a:latin typeface="Cabin Condensed"/>
                        <a:ea typeface="Cabin Condensed"/>
                        <a:cs typeface="Cabin Condensed"/>
                        <a:sym typeface="Cabin Condensed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>
                          <a:solidFill>
                            <a:schemeClr val="dk1"/>
                          </a:solidFill>
                          <a:latin typeface="Cabin Condensed"/>
                          <a:ea typeface="Cabin Condensed"/>
                          <a:cs typeface="Cabin Condensed"/>
                          <a:sym typeface="Cabin Condensed"/>
                        </a:rPr>
                        <a:t>Match précédent gagné?</a:t>
                      </a:r>
                      <a:endParaRPr sz="1000">
                        <a:latin typeface="Cabin Condensed"/>
                        <a:ea typeface="Cabin Condensed"/>
                        <a:cs typeface="Cabin Condensed"/>
                        <a:sym typeface="Cabin Condensed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 sz="1000">
                          <a:latin typeface="Cabin Condensed"/>
                          <a:ea typeface="Cabin Condensed"/>
                          <a:cs typeface="Cabin Condensed"/>
                          <a:sym typeface="Cabin Condensed"/>
                        </a:rPr>
                        <a:t>Match Gagné</a:t>
                      </a:r>
                      <a:endParaRPr b="1" sz="1000">
                        <a:latin typeface="Cabin Condensed"/>
                        <a:ea typeface="Cabin Condensed"/>
                        <a:cs typeface="Cabin Condensed"/>
                        <a:sym typeface="Cabin Condensed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chemeClr val="lt1"/>
                          </a:solidFill>
                        </a:rPr>
                        <a:t>G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rgbClr val="38761D"/>
                          </a:solidFill>
                        </a:rPr>
                        <a:t>G</a:t>
                      </a:r>
                      <a:endParaRPr b="1"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chemeClr val="lt1"/>
                          </a:solidFill>
                        </a:rPr>
                        <a:t>G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chemeClr val="lt1"/>
                          </a:solidFill>
                        </a:rPr>
                        <a:t>G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chemeClr val="lt1"/>
                          </a:solidFill>
                        </a:rPr>
                        <a:t>G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rgbClr val="CC0000"/>
                          </a:solidFill>
                        </a:rPr>
                        <a:t>P</a:t>
                      </a:r>
                      <a:endParaRPr b="1"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2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rgbClr val="CC0000"/>
                          </a:solidFill>
                        </a:rPr>
                        <a:t>P</a:t>
                      </a:r>
                      <a:endParaRPr b="1"/>
                    </a:p>
                  </a:txBody>
                  <a:tcPr marT="0" marB="0" marR="0" marL="0" anchor="ctr">
                    <a:solidFill>
                      <a:schemeClr val="lt2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rgbClr val="CC0000"/>
                          </a:solidFill>
                        </a:rPr>
                        <a:t>P</a:t>
                      </a:r>
                      <a:endParaRPr b="1"/>
                    </a:p>
                  </a:txBody>
                  <a:tcPr marT="0" marB="0" marR="0" marL="0" anchor="ctr"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512" name="Google Shape;512;p58"/>
          <p:cNvSpPr/>
          <p:nvPr/>
        </p:nvSpPr>
        <p:spPr>
          <a:xfrm>
            <a:off x="2809000" y="1448100"/>
            <a:ext cx="682500" cy="3654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>
                <a:latin typeface="Cabin Condensed"/>
                <a:ea typeface="Cabin Condensed"/>
                <a:cs typeface="Cabin Condensed"/>
                <a:sym typeface="Cabin Condensed"/>
              </a:rPr>
              <a:t>À domicile ?</a:t>
            </a:r>
            <a:endParaRPr sz="1100"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sp>
        <p:nvSpPr>
          <p:cNvPr id="513" name="Google Shape;513;p58"/>
          <p:cNvSpPr/>
          <p:nvPr/>
        </p:nvSpPr>
        <p:spPr>
          <a:xfrm>
            <a:off x="3250300" y="786300"/>
            <a:ext cx="682500" cy="3654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>
                <a:latin typeface="Cabin Condensed"/>
                <a:ea typeface="Cabin Condensed"/>
                <a:cs typeface="Cabin Condensed"/>
                <a:sym typeface="Cabin Condensed"/>
              </a:rPr>
              <a:t>Samedi ?</a:t>
            </a:r>
            <a:endParaRPr sz="1100"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cxnSp>
        <p:nvCxnSpPr>
          <p:cNvPr id="514" name="Google Shape;514;p58"/>
          <p:cNvCxnSpPr>
            <a:stCxn id="513" idx="2"/>
            <a:endCxn id="515" idx="0"/>
          </p:cNvCxnSpPr>
          <p:nvPr/>
        </p:nvCxnSpPr>
        <p:spPr>
          <a:xfrm>
            <a:off x="3591550" y="1151700"/>
            <a:ext cx="367500" cy="47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6" name="Google Shape;516;p58"/>
          <p:cNvCxnSpPr>
            <a:stCxn id="513" idx="2"/>
            <a:endCxn id="512" idx="0"/>
          </p:cNvCxnSpPr>
          <p:nvPr/>
        </p:nvCxnSpPr>
        <p:spPr>
          <a:xfrm flipH="1">
            <a:off x="3150250" y="1151700"/>
            <a:ext cx="441300" cy="29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7" name="Google Shape;517;p58"/>
          <p:cNvSpPr/>
          <p:nvPr/>
        </p:nvSpPr>
        <p:spPr>
          <a:xfrm>
            <a:off x="2809000" y="2199900"/>
            <a:ext cx="234300" cy="234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>
                <a:solidFill>
                  <a:srgbClr val="38761D"/>
                </a:solidFill>
              </a:rPr>
              <a:t>G</a:t>
            </a:r>
            <a:endParaRPr/>
          </a:p>
        </p:txBody>
      </p:sp>
      <p:sp>
        <p:nvSpPr>
          <p:cNvPr id="518" name="Google Shape;518;p58"/>
          <p:cNvSpPr/>
          <p:nvPr/>
        </p:nvSpPr>
        <p:spPr>
          <a:xfrm>
            <a:off x="3253825" y="2201400"/>
            <a:ext cx="234300" cy="234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>
                <a:solidFill>
                  <a:srgbClr val="CC0000"/>
                </a:solidFill>
              </a:rPr>
              <a:t>P</a:t>
            </a:r>
            <a:endParaRPr/>
          </a:p>
        </p:txBody>
      </p:sp>
      <p:cxnSp>
        <p:nvCxnSpPr>
          <p:cNvPr id="519" name="Google Shape;519;p58"/>
          <p:cNvCxnSpPr>
            <a:stCxn id="512" idx="2"/>
            <a:endCxn id="517" idx="0"/>
          </p:cNvCxnSpPr>
          <p:nvPr/>
        </p:nvCxnSpPr>
        <p:spPr>
          <a:xfrm flipH="1">
            <a:off x="2926150" y="1813500"/>
            <a:ext cx="224100" cy="38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0" name="Google Shape;520;p58"/>
          <p:cNvCxnSpPr>
            <a:stCxn id="512" idx="2"/>
            <a:endCxn id="518" idx="0"/>
          </p:cNvCxnSpPr>
          <p:nvPr/>
        </p:nvCxnSpPr>
        <p:spPr>
          <a:xfrm>
            <a:off x="3150250" y="1813500"/>
            <a:ext cx="220800" cy="38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1" name="Google Shape;521;p58"/>
          <p:cNvSpPr txBox="1"/>
          <p:nvPr/>
        </p:nvSpPr>
        <p:spPr>
          <a:xfrm>
            <a:off x="2788425" y="1895400"/>
            <a:ext cx="22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latin typeface="Lato"/>
                <a:ea typeface="Lato"/>
                <a:cs typeface="Lato"/>
                <a:sym typeface="Lato"/>
              </a:rPr>
              <a:t>3V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2" name="Google Shape;522;p58"/>
          <p:cNvSpPr txBox="1"/>
          <p:nvPr/>
        </p:nvSpPr>
        <p:spPr>
          <a:xfrm>
            <a:off x="3313600" y="1895400"/>
            <a:ext cx="22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latin typeface="Lato"/>
                <a:ea typeface="Lato"/>
                <a:cs typeface="Lato"/>
                <a:sym typeface="Lato"/>
              </a:rPr>
              <a:t>1F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3" name="Google Shape;523;p58"/>
          <p:cNvSpPr txBox="1"/>
          <p:nvPr/>
        </p:nvSpPr>
        <p:spPr>
          <a:xfrm>
            <a:off x="3093100" y="1181400"/>
            <a:ext cx="22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latin typeface="Lato"/>
                <a:ea typeface="Lato"/>
                <a:cs typeface="Lato"/>
                <a:sym typeface="Lato"/>
              </a:rPr>
              <a:t>4V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4" name="Google Shape;524;p58"/>
          <p:cNvSpPr txBox="1"/>
          <p:nvPr/>
        </p:nvSpPr>
        <p:spPr>
          <a:xfrm>
            <a:off x="3793175" y="1224600"/>
            <a:ext cx="22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latin typeface="Lato"/>
                <a:ea typeface="Lato"/>
                <a:cs typeface="Lato"/>
                <a:sym typeface="Lato"/>
              </a:rPr>
              <a:t>4F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5" name="Google Shape;525;p58"/>
          <p:cNvSpPr/>
          <p:nvPr/>
        </p:nvSpPr>
        <p:spPr>
          <a:xfrm>
            <a:off x="3617800" y="1630800"/>
            <a:ext cx="682500" cy="3654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>
                <a:latin typeface="Cabin Condensed"/>
                <a:ea typeface="Cabin Condensed"/>
                <a:cs typeface="Cabin Condensed"/>
                <a:sym typeface="Cabin Condensed"/>
              </a:rPr>
              <a:t>Précédent gagné ?</a:t>
            </a:r>
            <a:endParaRPr sz="1100"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cxnSp>
        <p:nvCxnSpPr>
          <p:cNvPr id="526" name="Google Shape;526;p58"/>
          <p:cNvCxnSpPr>
            <a:stCxn id="525" idx="2"/>
          </p:cNvCxnSpPr>
          <p:nvPr/>
        </p:nvCxnSpPr>
        <p:spPr>
          <a:xfrm flipH="1">
            <a:off x="3591550" y="1996200"/>
            <a:ext cx="367500" cy="53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7" name="Google Shape;527;p58"/>
          <p:cNvCxnSpPr>
            <a:stCxn id="525" idx="2"/>
          </p:cNvCxnSpPr>
          <p:nvPr/>
        </p:nvCxnSpPr>
        <p:spPr>
          <a:xfrm>
            <a:off x="3959050" y="1996200"/>
            <a:ext cx="341400" cy="53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8" name="Google Shape;528;p58"/>
          <p:cNvSpPr txBox="1"/>
          <p:nvPr/>
        </p:nvSpPr>
        <p:spPr>
          <a:xfrm>
            <a:off x="3591550" y="2078100"/>
            <a:ext cx="22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latin typeface="Lato"/>
                <a:ea typeface="Lato"/>
                <a:cs typeface="Lato"/>
                <a:sym typeface="Lato"/>
              </a:rPr>
              <a:t>2V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9" name="Google Shape;529;p58"/>
          <p:cNvSpPr txBox="1"/>
          <p:nvPr/>
        </p:nvSpPr>
        <p:spPr>
          <a:xfrm>
            <a:off x="4129750" y="2078100"/>
            <a:ext cx="22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latin typeface="Lato"/>
                <a:ea typeface="Lato"/>
                <a:cs typeface="Lato"/>
                <a:sym typeface="Lato"/>
              </a:rPr>
              <a:t>2F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4"/>
          <p:cNvPicPr preferRelativeResize="0"/>
          <p:nvPr/>
        </p:nvPicPr>
        <p:blipFill rotWithShape="1">
          <a:blip r:embed="rId3">
            <a:alphaModFix/>
          </a:blip>
          <a:srcRect b="1469" l="4024" r="5526" t="6126"/>
          <a:stretch/>
        </p:blipFill>
        <p:spPr>
          <a:xfrm>
            <a:off x="1641775" y="1186088"/>
            <a:ext cx="2915750" cy="223397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 txBox="1"/>
          <p:nvPr/>
        </p:nvSpPr>
        <p:spPr>
          <a:xfrm>
            <a:off x="101600" y="101600"/>
            <a:ext cx="4495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3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Principe</a:t>
            </a:r>
            <a:endParaRPr/>
          </a:p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3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50900" y="1186025"/>
            <a:ext cx="1438500" cy="22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CA" sz="1300">
                <a:solidFill>
                  <a:schemeClr val="dk1"/>
                </a:solidFill>
              </a:rPr>
              <a:t>La valeur d’un (nouveau) point</a:t>
            </a:r>
            <a:r>
              <a:rPr lang="en-CA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CA" sz="1300">
                <a:solidFill>
                  <a:schemeClr val="dk1"/>
                </a:solidFill>
              </a:rPr>
              <a:t>dépend de la valeur des K points qui lui </a:t>
            </a:r>
            <a:r>
              <a:rPr i="1" lang="en-CA" sz="1300">
                <a:solidFill>
                  <a:schemeClr val="dk1"/>
                </a:solidFill>
              </a:rPr>
              <a:t>ressemblent </a:t>
            </a:r>
            <a:r>
              <a:rPr lang="en-CA" sz="1300">
                <a:solidFill>
                  <a:schemeClr val="dk1"/>
                </a:solidFill>
              </a:rPr>
              <a:t>le plus.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CA" sz="1300">
                <a:solidFill>
                  <a:schemeClr val="dk1"/>
                </a:solidFill>
              </a:rPr>
              <a:t>K = constante choisie. Exemple: K=1, K=3, K=20, ...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844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84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88" name="Google Shape;88;p14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LES K PLUS PROCHES VOISINS</a:t>
            </a:r>
            <a:endParaRPr/>
          </a:p>
        </p:txBody>
      </p:sp>
      <p:sp>
        <p:nvSpPr>
          <p:cNvPr id="89" name="Google Shape;89;p14"/>
          <p:cNvSpPr txBox="1"/>
          <p:nvPr/>
        </p:nvSpPr>
        <p:spPr>
          <a:xfrm>
            <a:off x="3917725" y="3188050"/>
            <a:ext cx="6054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888888"/>
                </a:solidFill>
              </a:rPr>
              <a:t>(</a:t>
            </a:r>
            <a:r>
              <a:rPr b="0" i="0" lang="en-CA" sz="1090" u="sng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</a:t>
            </a:r>
            <a:r>
              <a:rPr lang="en-CA">
                <a:solidFill>
                  <a:srgbClr val="888888"/>
                </a:solidFill>
              </a:rPr>
              <a:t>)</a:t>
            </a:r>
            <a:endParaRPr>
              <a:solidFill>
                <a:srgbClr val="888888"/>
              </a:solidFill>
            </a:endParaRPr>
          </a:p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4"/>
          <p:cNvSpPr txBox="1"/>
          <p:nvPr/>
        </p:nvSpPr>
        <p:spPr>
          <a:xfrm>
            <a:off x="75850" y="696400"/>
            <a:ext cx="4447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CA" sz="1300">
                <a:solidFill>
                  <a:srgbClr val="333399"/>
                </a:solidFill>
              </a:rPr>
              <a:t>K-plus proches voisins</a:t>
            </a:r>
            <a:r>
              <a:rPr lang="en-CA" sz="1300">
                <a:solidFill>
                  <a:schemeClr val="dk1"/>
                </a:solidFill>
              </a:rPr>
              <a:t> (K-nearest neighbors)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9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PHASE D’APPRENTISSAGE 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EXEMPLE SIMPLE</a:t>
            </a:r>
            <a:endParaRPr/>
          </a:p>
        </p:txBody>
      </p:sp>
      <p:graphicFrame>
        <p:nvGraphicFramePr>
          <p:cNvPr id="535" name="Google Shape;535;p59"/>
          <p:cNvGraphicFramePr/>
          <p:nvPr/>
        </p:nvGraphicFramePr>
        <p:xfrm>
          <a:off x="35463" y="786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{8412BFFF-5744-46DC-BEA9-37038069B403}</a:tableStyleId>
              </a:tblPr>
              <a:tblGrid>
                <a:gridCol w="522325"/>
                <a:gridCol w="522325"/>
                <a:gridCol w="522325"/>
                <a:gridCol w="522325"/>
                <a:gridCol w="522325"/>
              </a:tblGrid>
              <a:tr h="534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>
                          <a:latin typeface="Cabin Condensed"/>
                          <a:ea typeface="Cabin Condensed"/>
                          <a:cs typeface="Cabin Condensed"/>
                          <a:sym typeface="Cabin Condensed"/>
                        </a:rPr>
                        <a:t>Match à domicile?</a:t>
                      </a:r>
                      <a:endParaRPr sz="1000">
                        <a:latin typeface="Cabin Condensed"/>
                        <a:ea typeface="Cabin Condensed"/>
                        <a:cs typeface="Cabin Condensed"/>
                        <a:sym typeface="Cabin Condensed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>
                          <a:solidFill>
                            <a:schemeClr val="dk1"/>
                          </a:solidFill>
                          <a:latin typeface="Cabin Condensed"/>
                          <a:ea typeface="Cabin Condensed"/>
                          <a:cs typeface="Cabin Condensed"/>
                          <a:sym typeface="Cabin Condensed"/>
                        </a:rPr>
                        <a:t>C’est un Samedi?</a:t>
                      </a:r>
                      <a:endParaRPr sz="1000">
                        <a:latin typeface="Cabin Condensed"/>
                        <a:ea typeface="Cabin Condensed"/>
                        <a:cs typeface="Cabin Condensed"/>
                        <a:sym typeface="Cabin Condensed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>
                          <a:solidFill>
                            <a:schemeClr val="dk1"/>
                          </a:solidFill>
                          <a:latin typeface="Cabin Condensed"/>
                          <a:ea typeface="Cabin Condensed"/>
                          <a:cs typeface="Cabin Condensed"/>
                          <a:sym typeface="Cabin Condensed"/>
                        </a:rPr>
                        <a:t>Il pleut?</a:t>
                      </a:r>
                      <a:endParaRPr sz="1000">
                        <a:latin typeface="Cabin Condensed"/>
                        <a:ea typeface="Cabin Condensed"/>
                        <a:cs typeface="Cabin Condensed"/>
                        <a:sym typeface="Cabin Condensed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>
                          <a:solidFill>
                            <a:schemeClr val="dk1"/>
                          </a:solidFill>
                          <a:latin typeface="Cabin Condensed"/>
                          <a:ea typeface="Cabin Condensed"/>
                          <a:cs typeface="Cabin Condensed"/>
                          <a:sym typeface="Cabin Condensed"/>
                        </a:rPr>
                        <a:t>Match précédent gagné?</a:t>
                      </a:r>
                      <a:endParaRPr sz="1000">
                        <a:latin typeface="Cabin Condensed"/>
                        <a:ea typeface="Cabin Condensed"/>
                        <a:cs typeface="Cabin Condensed"/>
                        <a:sym typeface="Cabin Condensed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 sz="1000">
                          <a:latin typeface="Cabin Condensed"/>
                          <a:ea typeface="Cabin Condensed"/>
                          <a:cs typeface="Cabin Condensed"/>
                          <a:sym typeface="Cabin Condensed"/>
                        </a:rPr>
                        <a:t>Match Gagné</a:t>
                      </a:r>
                      <a:endParaRPr b="1" sz="1000">
                        <a:latin typeface="Cabin Condensed"/>
                        <a:ea typeface="Cabin Condensed"/>
                        <a:cs typeface="Cabin Condensed"/>
                        <a:sym typeface="Cabin Condensed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chemeClr val="lt1"/>
                          </a:solidFill>
                        </a:rPr>
                        <a:t>G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chemeClr val="lt1"/>
                          </a:solidFill>
                        </a:rPr>
                        <a:t>G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chemeClr val="lt1"/>
                          </a:solidFill>
                        </a:rPr>
                        <a:t>G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chemeClr val="lt1"/>
                          </a:solidFill>
                        </a:rPr>
                        <a:t>G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chemeClr val="lt1"/>
                          </a:solidFill>
                        </a:rPr>
                        <a:t>G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rgbClr val="CC0000"/>
                          </a:solidFill>
                        </a:rPr>
                        <a:t>P</a:t>
                      </a:r>
                      <a:endParaRPr b="1"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chemeClr val="lt1"/>
                          </a:solidFill>
                        </a:rPr>
                        <a:t>G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rgbClr val="CC0000"/>
                          </a:solidFill>
                        </a:rPr>
                        <a:t>P</a:t>
                      </a:r>
                      <a:endParaRPr b="1"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536" name="Google Shape;536;p59"/>
          <p:cNvSpPr/>
          <p:nvPr/>
        </p:nvSpPr>
        <p:spPr>
          <a:xfrm>
            <a:off x="2809000" y="1448100"/>
            <a:ext cx="682500" cy="3654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>
                <a:latin typeface="Cabin Condensed"/>
                <a:ea typeface="Cabin Condensed"/>
                <a:cs typeface="Cabin Condensed"/>
                <a:sym typeface="Cabin Condensed"/>
              </a:rPr>
              <a:t>À domicile ?</a:t>
            </a:r>
            <a:endParaRPr sz="1100"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sp>
        <p:nvSpPr>
          <p:cNvPr id="537" name="Google Shape;537;p59"/>
          <p:cNvSpPr/>
          <p:nvPr/>
        </p:nvSpPr>
        <p:spPr>
          <a:xfrm>
            <a:off x="3250300" y="786300"/>
            <a:ext cx="682500" cy="3654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>
                <a:latin typeface="Cabin Condensed"/>
                <a:ea typeface="Cabin Condensed"/>
                <a:cs typeface="Cabin Condensed"/>
                <a:sym typeface="Cabin Condensed"/>
              </a:rPr>
              <a:t>Samedi ?</a:t>
            </a:r>
            <a:endParaRPr sz="1100"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cxnSp>
        <p:nvCxnSpPr>
          <p:cNvPr id="538" name="Google Shape;538;p59"/>
          <p:cNvCxnSpPr>
            <a:stCxn id="537" idx="2"/>
            <a:endCxn id="539" idx="0"/>
          </p:cNvCxnSpPr>
          <p:nvPr/>
        </p:nvCxnSpPr>
        <p:spPr>
          <a:xfrm>
            <a:off x="3591550" y="1151700"/>
            <a:ext cx="367500" cy="47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0" name="Google Shape;540;p59"/>
          <p:cNvCxnSpPr>
            <a:stCxn id="537" idx="2"/>
            <a:endCxn id="536" idx="0"/>
          </p:cNvCxnSpPr>
          <p:nvPr/>
        </p:nvCxnSpPr>
        <p:spPr>
          <a:xfrm flipH="1">
            <a:off x="3150250" y="1151700"/>
            <a:ext cx="441300" cy="29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1" name="Google Shape;541;p59"/>
          <p:cNvSpPr/>
          <p:nvPr/>
        </p:nvSpPr>
        <p:spPr>
          <a:xfrm>
            <a:off x="2809000" y="2199900"/>
            <a:ext cx="234300" cy="234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>
                <a:solidFill>
                  <a:srgbClr val="38761D"/>
                </a:solidFill>
              </a:rPr>
              <a:t>G</a:t>
            </a:r>
            <a:endParaRPr/>
          </a:p>
        </p:txBody>
      </p:sp>
      <p:sp>
        <p:nvSpPr>
          <p:cNvPr id="542" name="Google Shape;542;p59"/>
          <p:cNvSpPr/>
          <p:nvPr/>
        </p:nvSpPr>
        <p:spPr>
          <a:xfrm>
            <a:off x="3253825" y="2201400"/>
            <a:ext cx="234300" cy="234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>
                <a:solidFill>
                  <a:srgbClr val="CC0000"/>
                </a:solidFill>
              </a:rPr>
              <a:t>P</a:t>
            </a:r>
            <a:endParaRPr/>
          </a:p>
        </p:txBody>
      </p:sp>
      <p:cxnSp>
        <p:nvCxnSpPr>
          <p:cNvPr id="543" name="Google Shape;543;p59"/>
          <p:cNvCxnSpPr>
            <a:stCxn id="536" idx="2"/>
            <a:endCxn id="541" idx="0"/>
          </p:cNvCxnSpPr>
          <p:nvPr/>
        </p:nvCxnSpPr>
        <p:spPr>
          <a:xfrm flipH="1">
            <a:off x="2926150" y="1813500"/>
            <a:ext cx="224100" cy="38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4" name="Google Shape;544;p59"/>
          <p:cNvCxnSpPr>
            <a:stCxn id="536" idx="2"/>
            <a:endCxn id="542" idx="0"/>
          </p:cNvCxnSpPr>
          <p:nvPr/>
        </p:nvCxnSpPr>
        <p:spPr>
          <a:xfrm>
            <a:off x="3150250" y="1813500"/>
            <a:ext cx="220800" cy="38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5" name="Google Shape;545;p59"/>
          <p:cNvSpPr txBox="1"/>
          <p:nvPr/>
        </p:nvSpPr>
        <p:spPr>
          <a:xfrm>
            <a:off x="2788425" y="1895400"/>
            <a:ext cx="22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latin typeface="Lato"/>
                <a:ea typeface="Lato"/>
                <a:cs typeface="Lato"/>
                <a:sym typeface="Lato"/>
              </a:rPr>
              <a:t>3V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6" name="Google Shape;546;p59"/>
          <p:cNvSpPr txBox="1"/>
          <p:nvPr/>
        </p:nvSpPr>
        <p:spPr>
          <a:xfrm>
            <a:off x="3313600" y="1895400"/>
            <a:ext cx="22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latin typeface="Lato"/>
                <a:ea typeface="Lato"/>
                <a:cs typeface="Lato"/>
                <a:sym typeface="Lato"/>
              </a:rPr>
              <a:t>1F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7" name="Google Shape;547;p59"/>
          <p:cNvSpPr txBox="1"/>
          <p:nvPr/>
        </p:nvSpPr>
        <p:spPr>
          <a:xfrm>
            <a:off x="3093100" y="1181400"/>
            <a:ext cx="22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latin typeface="Lato"/>
                <a:ea typeface="Lato"/>
                <a:cs typeface="Lato"/>
                <a:sym typeface="Lato"/>
              </a:rPr>
              <a:t>4V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8" name="Google Shape;548;p59"/>
          <p:cNvSpPr txBox="1"/>
          <p:nvPr/>
        </p:nvSpPr>
        <p:spPr>
          <a:xfrm>
            <a:off x="3793175" y="1224600"/>
            <a:ext cx="22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latin typeface="Lato"/>
                <a:ea typeface="Lato"/>
                <a:cs typeface="Lato"/>
                <a:sym typeface="Lato"/>
              </a:rPr>
              <a:t>4F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9" name="Google Shape;549;p59"/>
          <p:cNvSpPr/>
          <p:nvPr/>
        </p:nvSpPr>
        <p:spPr>
          <a:xfrm>
            <a:off x="3617800" y="1630800"/>
            <a:ext cx="682500" cy="3654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>
                <a:latin typeface="Cabin Condensed"/>
                <a:ea typeface="Cabin Condensed"/>
                <a:cs typeface="Cabin Condensed"/>
                <a:sym typeface="Cabin Condensed"/>
              </a:rPr>
              <a:t>Précédent gagné ?</a:t>
            </a:r>
            <a:endParaRPr sz="1100"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cxnSp>
        <p:nvCxnSpPr>
          <p:cNvPr id="550" name="Google Shape;550;p59"/>
          <p:cNvCxnSpPr>
            <a:stCxn id="549" idx="2"/>
          </p:cNvCxnSpPr>
          <p:nvPr/>
        </p:nvCxnSpPr>
        <p:spPr>
          <a:xfrm flipH="1">
            <a:off x="3591550" y="1996200"/>
            <a:ext cx="367500" cy="53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1" name="Google Shape;551;p59"/>
          <p:cNvCxnSpPr>
            <a:stCxn id="549" idx="2"/>
          </p:cNvCxnSpPr>
          <p:nvPr/>
        </p:nvCxnSpPr>
        <p:spPr>
          <a:xfrm>
            <a:off x="3959050" y="1996200"/>
            <a:ext cx="341400" cy="53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2" name="Google Shape;552;p59"/>
          <p:cNvSpPr txBox="1"/>
          <p:nvPr/>
        </p:nvSpPr>
        <p:spPr>
          <a:xfrm>
            <a:off x="3591550" y="2078100"/>
            <a:ext cx="22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latin typeface="Lato"/>
                <a:ea typeface="Lato"/>
                <a:cs typeface="Lato"/>
                <a:sym typeface="Lato"/>
              </a:rPr>
              <a:t>2V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3" name="Google Shape;553;p59"/>
          <p:cNvSpPr txBox="1"/>
          <p:nvPr/>
        </p:nvSpPr>
        <p:spPr>
          <a:xfrm>
            <a:off x="4129750" y="2078100"/>
            <a:ext cx="22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latin typeface="Lato"/>
                <a:ea typeface="Lato"/>
                <a:cs typeface="Lato"/>
                <a:sym typeface="Lato"/>
              </a:rPr>
              <a:t>2F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4" name="Google Shape;554;p59"/>
          <p:cNvSpPr/>
          <p:nvPr/>
        </p:nvSpPr>
        <p:spPr>
          <a:xfrm>
            <a:off x="4183225" y="2527500"/>
            <a:ext cx="234300" cy="234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>
                <a:solidFill>
                  <a:srgbClr val="CC0000"/>
                </a:solidFill>
              </a:rPr>
              <a:t>P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0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PHASE D’APPRENTISSAGE 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EXEMPLE SIMPLE</a:t>
            </a:r>
            <a:endParaRPr/>
          </a:p>
        </p:txBody>
      </p:sp>
      <p:graphicFrame>
        <p:nvGraphicFramePr>
          <p:cNvPr id="560" name="Google Shape;560;p60"/>
          <p:cNvGraphicFramePr/>
          <p:nvPr/>
        </p:nvGraphicFramePr>
        <p:xfrm>
          <a:off x="35463" y="786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{8412BFFF-5744-46DC-BEA9-37038069B403}</a:tableStyleId>
              </a:tblPr>
              <a:tblGrid>
                <a:gridCol w="522325"/>
                <a:gridCol w="522325"/>
                <a:gridCol w="522325"/>
                <a:gridCol w="522325"/>
                <a:gridCol w="522325"/>
              </a:tblGrid>
              <a:tr h="534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>
                          <a:latin typeface="Cabin Condensed"/>
                          <a:ea typeface="Cabin Condensed"/>
                          <a:cs typeface="Cabin Condensed"/>
                          <a:sym typeface="Cabin Condensed"/>
                        </a:rPr>
                        <a:t>Match à domicile?</a:t>
                      </a:r>
                      <a:endParaRPr sz="1000">
                        <a:latin typeface="Cabin Condensed"/>
                        <a:ea typeface="Cabin Condensed"/>
                        <a:cs typeface="Cabin Condensed"/>
                        <a:sym typeface="Cabin Condensed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>
                          <a:solidFill>
                            <a:schemeClr val="dk1"/>
                          </a:solidFill>
                          <a:latin typeface="Cabin Condensed"/>
                          <a:ea typeface="Cabin Condensed"/>
                          <a:cs typeface="Cabin Condensed"/>
                          <a:sym typeface="Cabin Condensed"/>
                        </a:rPr>
                        <a:t>C’est un Samedi?</a:t>
                      </a:r>
                      <a:endParaRPr sz="1000">
                        <a:latin typeface="Cabin Condensed"/>
                        <a:ea typeface="Cabin Condensed"/>
                        <a:cs typeface="Cabin Condensed"/>
                        <a:sym typeface="Cabin Condensed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>
                          <a:solidFill>
                            <a:schemeClr val="dk1"/>
                          </a:solidFill>
                          <a:latin typeface="Cabin Condensed"/>
                          <a:ea typeface="Cabin Condensed"/>
                          <a:cs typeface="Cabin Condensed"/>
                          <a:sym typeface="Cabin Condensed"/>
                        </a:rPr>
                        <a:t>Il pleut?</a:t>
                      </a:r>
                      <a:endParaRPr sz="1000">
                        <a:latin typeface="Cabin Condensed"/>
                        <a:ea typeface="Cabin Condensed"/>
                        <a:cs typeface="Cabin Condensed"/>
                        <a:sym typeface="Cabin Condensed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>
                          <a:solidFill>
                            <a:schemeClr val="dk1"/>
                          </a:solidFill>
                          <a:latin typeface="Cabin Condensed"/>
                          <a:ea typeface="Cabin Condensed"/>
                          <a:cs typeface="Cabin Condensed"/>
                          <a:sym typeface="Cabin Condensed"/>
                        </a:rPr>
                        <a:t>Match précédent gagné?</a:t>
                      </a:r>
                      <a:endParaRPr sz="1000">
                        <a:latin typeface="Cabin Condensed"/>
                        <a:ea typeface="Cabin Condensed"/>
                        <a:cs typeface="Cabin Condensed"/>
                        <a:sym typeface="Cabin Condensed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 sz="1000">
                          <a:latin typeface="Cabin Condensed"/>
                          <a:ea typeface="Cabin Condensed"/>
                          <a:cs typeface="Cabin Condensed"/>
                          <a:sym typeface="Cabin Condensed"/>
                        </a:rPr>
                        <a:t>Match Gagné</a:t>
                      </a:r>
                      <a:endParaRPr b="1" sz="1000">
                        <a:latin typeface="Cabin Condensed"/>
                        <a:ea typeface="Cabin Condensed"/>
                        <a:cs typeface="Cabin Condensed"/>
                        <a:sym typeface="Cabin Condensed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chemeClr val="lt1"/>
                          </a:solidFill>
                        </a:rPr>
                        <a:t>G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rgbClr val="38761D"/>
                          </a:solidFill>
                        </a:rPr>
                        <a:t>G</a:t>
                      </a:r>
                      <a:endParaRPr b="1"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chemeClr val="lt1"/>
                          </a:solidFill>
                        </a:rPr>
                        <a:t>G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chemeClr val="lt1"/>
                          </a:solidFill>
                        </a:rPr>
                        <a:t>G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chemeClr val="lt1"/>
                          </a:solidFill>
                        </a:rPr>
                        <a:t>G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chemeClr val="lt1"/>
                          </a:solidFill>
                        </a:rPr>
                        <a:t>G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rgbClr val="CC0000"/>
                          </a:solidFill>
                        </a:rPr>
                        <a:t>P</a:t>
                      </a:r>
                      <a:endParaRPr b="1"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chemeClr val="lt1"/>
                          </a:solidFill>
                        </a:rPr>
                        <a:t>G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561" name="Google Shape;561;p60"/>
          <p:cNvSpPr/>
          <p:nvPr/>
        </p:nvSpPr>
        <p:spPr>
          <a:xfrm>
            <a:off x="2809000" y="1448100"/>
            <a:ext cx="682500" cy="3654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>
                <a:latin typeface="Cabin Condensed"/>
                <a:ea typeface="Cabin Condensed"/>
                <a:cs typeface="Cabin Condensed"/>
                <a:sym typeface="Cabin Condensed"/>
              </a:rPr>
              <a:t>À domicile ?</a:t>
            </a:r>
            <a:endParaRPr sz="1100"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sp>
        <p:nvSpPr>
          <p:cNvPr id="562" name="Google Shape;562;p60"/>
          <p:cNvSpPr/>
          <p:nvPr/>
        </p:nvSpPr>
        <p:spPr>
          <a:xfrm>
            <a:off x="3250300" y="786300"/>
            <a:ext cx="682500" cy="3654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>
                <a:latin typeface="Cabin Condensed"/>
                <a:ea typeface="Cabin Condensed"/>
                <a:cs typeface="Cabin Condensed"/>
                <a:sym typeface="Cabin Condensed"/>
              </a:rPr>
              <a:t>Samedi ?</a:t>
            </a:r>
            <a:endParaRPr sz="1100"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sp>
        <p:nvSpPr>
          <p:cNvPr id="563" name="Google Shape;563;p60"/>
          <p:cNvSpPr/>
          <p:nvPr/>
        </p:nvSpPr>
        <p:spPr>
          <a:xfrm>
            <a:off x="3617800" y="1630800"/>
            <a:ext cx="682500" cy="3654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>
                <a:latin typeface="Cabin Condensed"/>
                <a:ea typeface="Cabin Condensed"/>
                <a:cs typeface="Cabin Condensed"/>
                <a:sym typeface="Cabin Condensed"/>
              </a:rPr>
              <a:t>Précédent gagné ?</a:t>
            </a:r>
            <a:endParaRPr sz="1100"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sp>
        <p:nvSpPr>
          <p:cNvPr id="564" name="Google Shape;564;p60"/>
          <p:cNvSpPr/>
          <p:nvPr/>
        </p:nvSpPr>
        <p:spPr>
          <a:xfrm>
            <a:off x="3250300" y="2527500"/>
            <a:ext cx="682500" cy="3654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>
                <a:latin typeface="Cabin Condensed"/>
                <a:ea typeface="Cabin Condensed"/>
                <a:cs typeface="Cabin Condensed"/>
                <a:sym typeface="Cabin Condensed"/>
              </a:rPr>
              <a:t>Il pleut ?</a:t>
            </a:r>
            <a:endParaRPr sz="1100"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cxnSp>
        <p:nvCxnSpPr>
          <p:cNvPr id="565" name="Google Shape;565;p60"/>
          <p:cNvCxnSpPr>
            <a:stCxn id="562" idx="2"/>
            <a:endCxn id="563" idx="0"/>
          </p:cNvCxnSpPr>
          <p:nvPr/>
        </p:nvCxnSpPr>
        <p:spPr>
          <a:xfrm>
            <a:off x="3591550" y="1151700"/>
            <a:ext cx="367500" cy="47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6" name="Google Shape;566;p60"/>
          <p:cNvCxnSpPr>
            <a:stCxn id="562" idx="2"/>
            <a:endCxn id="561" idx="0"/>
          </p:cNvCxnSpPr>
          <p:nvPr/>
        </p:nvCxnSpPr>
        <p:spPr>
          <a:xfrm flipH="1">
            <a:off x="3150250" y="1151700"/>
            <a:ext cx="441300" cy="29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7" name="Google Shape;567;p60"/>
          <p:cNvSpPr/>
          <p:nvPr/>
        </p:nvSpPr>
        <p:spPr>
          <a:xfrm>
            <a:off x="2809000" y="2199900"/>
            <a:ext cx="234300" cy="234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>
                <a:solidFill>
                  <a:srgbClr val="38761D"/>
                </a:solidFill>
              </a:rPr>
              <a:t>G</a:t>
            </a:r>
            <a:endParaRPr/>
          </a:p>
        </p:txBody>
      </p:sp>
      <p:sp>
        <p:nvSpPr>
          <p:cNvPr id="568" name="Google Shape;568;p60"/>
          <p:cNvSpPr/>
          <p:nvPr/>
        </p:nvSpPr>
        <p:spPr>
          <a:xfrm>
            <a:off x="3253825" y="2201400"/>
            <a:ext cx="234300" cy="234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>
                <a:solidFill>
                  <a:srgbClr val="CC0000"/>
                </a:solidFill>
              </a:rPr>
              <a:t>P</a:t>
            </a:r>
            <a:endParaRPr/>
          </a:p>
        </p:txBody>
      </p:sp>
      <p:sp>
        <p:nvSpPr>
          <p:cNvPr id="569" name="Google Shape;569;p60"/>
          <p:cNvSpPr/>
          <p:nvPr/>
        </p:nvSpPr>
        <p:spPr>
          <a:xfrm>
            <a:off x="4183225" y="2527500"/>
            <a:ext cx="234300" cy="234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>
                <a:solidFill>
                  <a:srgbClr val="CC0000"/>
                </a:solidFill>
              </a:rPr>
              <a:t>P</a:t>
            </a:r>
            <a:endParaRPr/>
          </a:p>
        </p:txBody>
      </p:sp>
      <p:cxnSp>
        <p:nvCxnSpPr>
          <p:cNvPr id="570" name="Google Shape;570;p60"/>
          <p:cNvCxnSpPr>
            <a:stCxn id="561" idx="2"/>
            <a:endCxn id="567" idx="0"/>
          </p:cNvCxnSpPr>
          <p:nvPr/>
        </p:nvCxnSpPr>
        <p:spPr>
          <a:xfrm flipH="1">
            <a:off x="2926150" y="1813500"/>
            <a:ext cx="224100" cy="38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1" name="Google Shape;571;p60"/>
          <p:cNvCxnSpPr>
            <a:stCxn id="561" idx="2"/>
            <a:endCxn id="568" idx="0"/>
          </p:cNvCxnSpPr>
          <p:nvPr/>
        </p:nvCxnSpPr>
        <p:spPr>
          <a:xfrm>
            <a:off x="3150250" y="1813500"/>
            <a:ext cx="220800" cy="38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2" name="Google Shape;572;p60"/>
          <p:cNvCxnSpPr>
            <a:stCxn id="563" idx="2"/>
            <a:endCxn id="564" idx="0"/>
          </p:cNvCxnSpPr>
          <p:nvPr/>
        </p:nvCxnSpPr>
        <p:spPr>
          <a:xfrm flipH="1">
            <a:off x="3591550" y="1996200"/>
            <a:ext cx="367500" cy="53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3" name="Google Shape;573;p60"/>
          <p:cNvCxnSpPr>
            <a:stCxn id="563" idx="2"/>
            <a:endCxn id="569" idx="0"/>
          </p:cNvCxnSpPr>
          <p:nvPr/>
        </p:nvCxnSpPr>
        <p:spPr>
          <a:xfrm>
            <a:off x="3959050" y="1996200"/>
            <a:ext cx="341400" cy="53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4" name="Google Shape;574;p60"/>
          <p:cNvCxnSpPr>
            <a:stCxn id="564" idx="2"/>
            <a:endCxn id="575" idx="0"/>
          </p:cNvCxnSpPr>
          <p:nvPr/>
        </p:nvCxnSpPr>
        <p:spPr>
          <a:xfrm flipH="1">
            <a:off x="3371050" y="2892900"/>
            <a:ext cx="220500" cy="29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6" name="Google Shape;576;p60"/>
          <p:cNvCxnSpPr>
            <a:stCxn id="564" idx="2"/>
            <a:endCxn id="577" idx="0"/>
          </p:cNvCxnSpPr>
          <p:nvPr/>
        </p:nvCxnSpPr>
        <p:spPr>
          <a:xfrm>
            <a:off x="3591550" y="2892900"/>
            <a:ext cx="250500" cy="29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8" name="Google Shape;578;p60"/>
          <p:cNvSpPr txBox="1"/>
          <p:nvPr/>
        </p:nvSpPr>
        <p:spPr>
          <a:xfrm>
            <a:off x="2788425" y="1895400"/>
            <a:ext cx="22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latin typeface="Lato"/>
                <a:ea typeface="Lato"/>
                <a:cs typeface="Lato"/>
                <a:sym typeface="Lato"/>
              </a:rPr>
              <a:t>3V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9" name="Google Shape;579;p60"/>
          <p:cNvSpPr txBox="1"/>
          <p:nvPr/>
        </p:nvSpPr>
        <p:spPr>
          <a:xfrm>
            <a:off x="3313600" y="1895400"/>
            <a:ext cx="22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latin typeface="Lato"/>
                <a:ea typeface="Lato"/>
                <a:cs typeface="Lato"/>
                <a:sym typeface="Lato"/>
              </a:rPr>
              <a:t>1F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0" name="Google Shape;580;p60"/>
          <p:cNvSpPr txBox="1"/>
          <p:nvPr/>
        </p:nvSpPr>
        <p:spPr>
          <a:xfrm>
            <a:off x="3093100" y="1181400"/>
            <a:ext cx="22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latin typeface="Lato"/>
                <a:ea typeface="Lato"/>
                <a:cs typeface="Lato"/>
                <a:sym typeface="Lato"/>
              </a:rPr>
              <a:t>4V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1" name="Google Shape;581;p60"/>
          <p:cNvSpPr txBox="1"/>
          <p:nvPr/>
        </p:nvSpPr>
        <p:spPr>
          <a:xfrm>
            <a:off x="3793175" y="1224600"/>
            <a:ext cx="22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latin typeface="Lato"/>
                <a:ea typeface="Lato"/>
                <a:cs typeface="Lato"/>
                <a:sym typeface="Lato"/>
              </a:rPr>
              <a:t>4F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2" name="Google Shape;582;p60"/>
          <p:cNvSpPr txBox="1"/>
          <p:nvPr/>
        </p:nvSpPr>
        <p:spPr>
          <a:xfrm>
            <a:off x="3591550" y="2078100"/>
            <a:ext cx="22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latin typeface="Lato"/>
                <a:ea typeface="Lato"/>
                <a:cs typeface="Lato"/>
                <a:sym typeface="Lato"/>
              </a:rPr>
              <a:t>2V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3" name="Google Shape;583;p60"/>
          <p:cNvSpPr txBox="1"/>
          <p:nvPr/>
        </p:nvSpPr>
        <p:spPr>
          <a:xfrm>
            <a:off x="4129750" y="2078100"/>
            <a:ext cx="22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latin typeface="Lato"/>
                <a:ea typeface="Lato"/>
                <a:cs typeface="Lato"/>
                <a:sym typeface="Lato"/>
              </a:rPr>
              <a:t>2F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4" name="Google Shape;584;p60"/>
          <p:cNvSpPr txBox="1"/>
          <p:nvPr/>
        </p:nvSpPr>
        <p:spPr>
          <a:xfrm>
            <a:off x="3215300" y="2948700"/>
            <a:ext cx="22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latin typeface="Lato"/>
                <a:ea typeface="Lato"/>
                <a:cs typeface="Lato"/>
                <a:sym typeface="Lato"/>
              </a:rPr>
              <a:t>1V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5" name="Google Shape;585;p60"/>
          <p:cNvSpPr txBox="1"/>
          <p:nvPr/>
        </p:nvSpPr>
        <p:spPr>
          <a:xfrm>
            <a:off x="3759675" y="2931600"/>
            <a:ext cx="22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latin typeface="Lato"/>
                <a:ea typeface="Lato"/>
                <a:cs typeface="Lato"/>
                <a:sym typeface="Lato"/>
              </a:rPr>
              <a:t>1F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1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PHASE D’APPRENTISSAGE 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EXEMPLE SIMPLE</a:t>
            </a:r>
            <a:endParaRPr/>
          </a:p>
        </p:txBody>
      </p:sp>
      <p:graphicFrame>
        <p:nvGraphicFramePr>
          <p:cNvPr id="591" name="Google Shape;591;p61"/>
          <p:cNvGraphicFramePr/>
          <p:nvPr/>
        </p:nvGraphicFramePr>
        <p:xfrm>
          <a:off x="35463" y="786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{8412BFFF-5744-46DC-BEA9-37038069B403}</a:tableStyleId>
              </a:tblPr>
              <a:tblGrid>
                <a:gridCol w="522325"/>
                <a:gridCol w="522325"/>
                <a:gridCol w="522325"/>
                <a:gridCol w="522325"/>
                <a:gridCol w="522325"/>
              </a:tblGrid>
              <a:tr h="534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>
                          <a:latin typeface="Cabin Condensed"/>
                          <a:ea typeface="Cabin Condensed"/>
                          <a:cs typeface="Cabin Condensed"/>
                          <a:sym typeface="Cabin Condensed"/>
                        </a:rPr>
                        <a:t>Match à domicile?</a:t>
                      </a:r>
                      <a:endParaRPr sz="1000">
                        <a:latin typeface="Cabin Condensed"/>
                        <a:ea typeface="Cabin Condensed"/>
                        <a:cs typeface="Cabin Condensed"/>
                        <a:sym typeface="Cabin Condensed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>
                          <a:solidFill>
                            <a:schemeClr val="dk1"/>
                          </a:solidFill>
                          <a:latin typeface="Cabin Condensed"/>
                          <a:ea typeface="Cabin Condensed"/>
                          <a:cs typeface="Cabin Condensed"/>
                          <a:sym typeface="Cabin Condensed"/>
                        </a:rPr>
                        <a:t>C’est un Samedi?</a:t>
                      </a:r>
                      <a:endParaRPr sz="1000">
                        <a:latin typeface="Cabin Condensed"/>
                        <a:ea typeface="Cabin Condensed"/>
                        <a:cs typeface="Cabin Condensed"/>
                        <a:sym typeface="Cabin Condensed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>
                          <a:solidFill>
                            <a:schemeClr val="dk1"/>
                          </a:solidFill>
                          <a:latin typeface="Cabin Condensed"/>
                          <a:ea typeface="Cabin Condensed"/>
                          <a:cs typeface="Cabin Condensed"/>
                          <a:sym typeface="Cabin Condensed"/>
                        </a:rPr>
                        <a:t>Il pleut?</a:t>
                      </a:r>
                      <a:endParaRPr sz="1000">
                        <a:latin typeface="Cabin Condensed"/>
                        <a:ea typeface="Cabin Condensed"/>
                        <a:cs typeface="Cabin Condensed"/>
                        <a:sym typeface="Cabin Condensed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>
                          <a:solidFill>
                            <a:schemeClr val="dk1"/>
                          </a:solidFill>
                          <a:latin typeface="Cabin Condensed"/>
                          <a:ea typeface="Cabin Condensed"/>
                          <a:cs typeface="Cabin Condensed"/>
                          <a:sym typeface="Cabin Condensed"/>
                        </a:rPr>
                        <a:t>Match précédent gagné?</a:t>
                      </a:r>
                      <a:endParaRPr sz="1000">
                        <a:latin typeface="Cabin Condensed"/>
                        <a:ea typeface="Cabin Condensed"/>
                        <a:cs typeface="Cabin Condensed"/>
                        <a:sym typeface="Cabin Condensed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 sz="1000">
                          <a:latin typeface="Cabin Condensed"/>
                          <a:ea typeface="Cabin Condensed"/>
                          <a:cs typeface="Cabin Condensed"/>
                          <a:sym typeface="Cabin Condensed"/>
                        </a:rPr>
                        <a:t>Match Gagné</a:t>
                      </a:r>
                      <a:endParaRPr b="1" sz="1000">
                        <a:latin typeface="Cabin Condensed"/>
                        <a:ea typeface="Cabin Condensed"/>
                        <a:cs typeface="Cabin Condensed"/>
                        <a:sym typeface="Cabin Condensed"/>
                      </a:endParaRPr>
                    </a:p>
                  </a:txBody>
                  <a:tcPr marT="0" marB="0" marR="0" marL="0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chemeClr val="lt1"/>
                          </a:solidFill>
                        </a:rPr>
                        <a:t>G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rgbClr val="38761D"/>
                          </a:solidFill>
                        </a:rPr>
                        <a:t>G</a:t>
                      </a:r>
                      <a:endParaRPr b="1"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chemeClr val="lt1"/>
                          </a:solidFill>
                        </a:rPr>
                        <a:t>G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chemeClr val="lt1"/>
                          </a:solidFill>
                        </a:rPr>
                        <a:t>G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chemeClr val="lt1"/>
                          </a:solidFill>
                        </a:rPr>
                        <a:t>G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chemeClr val="lt1"/>
                          </a:solidFill>
                        </a:rPr>
                        <a:t>G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rgbClr val="CC0000"/>
                          </a:solidFill>
                        </a:rPr>
                        <a:t>P</a:t>
                      </a:r>
                      <a:endParaRPr b="1"/>
                    </a:p>
                  </a:txBody>
                  <a:tcPr marT="0" marB="0" marR="0" marL="0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F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>
                          <a:solidFill>
                            <a:schemeClr val="lt1"/>
                          </a:solidFill>
                        </a:rPr>
                        <a:t>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chemeClr val="lt1"/>
                          </a:solidFill>
                        </a:rPr>
                        <a:t>G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592" name="Google Shape;592;p61"/>
          <p:cNvSpPr/>
          <p:nvPr/>
        </p:nvSpPr>
        <p:spPr>
          <a:xfrm>
            <a:off x="2809000" y="1448100"/>
            <a:ext cx="682500" cy="3654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>
                <a:latin typeface="Cabin Condensed"/>
                <a:ea typeface="Cabin Condensed"/>
                <a:cs typeface="Cabin Condensed"/>
                <a:sym typeface="Cabin Condensed"/>
              </a:rPr>
              <a:t>À domicile ?</a:t>
            </a:r>
            <a:endParaRPr sz="1100"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sp>
        <p:nvSpPr>
          <p:cNvPr id="593" name="Google Shape;593;p61"/>
          <p:cNvSpPr/>
          <p:nvPr/>
        </p:nvSpPr>
        <p:spPr>
          <a:xfrm>
            <a:off x="3250300" y="786300"/>
            <a:ext cx="682500" cy="3654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>
                <a:latin typeface="Cabin Condensed"/>
                <a:ea typeface="Cabin Condensed"/>
                <a:cs typeface="Cabin Condensed"/>
                <a:sym typeface="Cabin Condensed"/>
              </a:rPr>
              <a:t>Samedi ?</a:t>
            </a:r>
            <a:endParaRPr sz="1100"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sp>
        <p:nvSpPr>
          <p:cNvPr id="594" name="Google Shape;594;p61"/>
          <p:cNvSpPr/>
          <p:nvPr/>
        </p:nvSpPr>
        <p:spPr>
          <a:xfrm>
            <a:off x="3617800" y="1630800"/>
            <a:ext cx="682500" cy="3654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>
                <a:latin typeface="Cabin Condensed"/>
                <a:ea typeface="Cabin Condensed"/>
                <a:cs typeface="Cabin Condensed"/>
                <a:sym typeface="Cabin Condensed"/>
              </a:rPr>
              <a:t>Précédent gagné ?</a:t>
            </a:r>
            <a:endParaRPr sz="1100"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sp>
        <p:nvSpPr>
          <p:cNvPr id="595" name="Google Shape;595;p61"/>
          <p:cNvSpPr/>
          <p:nvPr/>
        </p:nvSpPr>
        <p:spPr>
          <a:xfrm>
            <a:off x="3250300" y="2527500"/>
            <a:ext cx="682500" cy="3654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>
                <a:latin typeface="Cabin Condensed"/>
                <a:ea typeface="Cabin Condensed"/>
                <a:cs typeface="Cabin Condensed"/>
                <a:sym typeface="Cabin Condensed"/>
              </a:rPr>
              <a:t>Il pleut ?</a:t>
            </a:r>
            <a:endParaRPr sz="1100"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cxnSp>
        <p:nvCxnSpPr>
          <p:cNvPr id="596" name="Google Shape;596;p61"/>
          <p:cNvCxnSpPr>
            <a:stCxn id="593" idx="2"/>
            <a:endCxn id="594" idx="0"/>
          </p:cNvCxnSpPr>
          <p:nvPr/>
        </p:nvCxnSpPr>
        <p:spPr>
          <a:xfrm>
            <a:off x="3591550" y="1151700"/>
            <a:ext cx="367500" cy="47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7" name="Google Shape;597;p61"/>
          <p:cNvCxnSpPr>
            <a:stCxn id="593" idx="2"/>
            <a:endCxn id="592" idx="0"/>
          </p:cNvCxnSpPr>
          <p:nvPr/>
        </p:nvCxnSpPr>
        <p:spPr>
          <a:xfrm flipH="1">
            <a:off x="3150250" y="1151700"/>
            <a:ext cx="441300" cy="29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8" name="Google Shape;598;p61"/>
          <p:cNvSpPr/>
          <p:nvPr/>
        </p:nvSpPr>
        <p:spPr>
          <a:xfrm>
            <a:off x="2809000" y="2199900"/>
            <a:ext cx="234300" cy="234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>
                <a:solidFill>
                  <a:srgbClr val="38761D"/>
                </a:solidFill>
              </a:rPr>
              <a:t>G</a:t>
            </a:r>
            <a:endParaRPr/>
          </a:p>
        </p:txBody>
      </p:sp>
      <p:sp>
        <p:nvSpPr>
          <p:cNvPr id="599" name="Google Shape;599;p61"/>
          <p:cNvSpPr/>
          <p:nvPr/>
        </p:nvSpPr>
        <p:spPr>
          <a:xfrm>
            <a:off x="3253825" y="2201400"/>
            <a:ext cx="234300" cy="234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>
                <a:solidFill>
                  <a:srgbClr val="CC0000"/>
                </a:solidFill>
              </a:rPr>
              <a:t>P</a:t>
            </a:r>
            <a:endParaRPr/>
          </a:p>
        </p:txBody>
      </p:sp>
      <p:sp>
        <p:nvSpPr>
          <p:cNvPr id="600" name="Google Shape;600;p61"/>
          <p:cNvSpPr/>
          <p:nvPr/>
        </p:nvSpPr>
        <p:spPr>
          <a:xfrm>
            <a:off x="4183225" y="2527500"/>
            <a:ext cx="234300" cy="234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>
                <a:solidFill>
                  <a:srgbClr val="CC0000"/>
                </a:solidFill>
              </a:rPr>
              <a:t>P</a:t>
            </a:r>
            <a:endParaRPr/>
          </a:p>
        </p:txBody>
      </p:sp>
      <p:cxnSp>
        <p:nvCxnSpPr>
          <p:cNvPr id="601" name="Google Shape;601;p61"/>
          <p:cNvCxnSpPr>
            <a:stCxn id="592" idx="2"/>
            <a:endCxn id="598" idx="0"/>
          </p:cNvCxnSpPr>
          <p:nvPr/>
        </p:nvCxnSpPr>
        <p:spPr>
          <a:xfrm flipH="1">
            <a:off x="2926150" y="1813500"/>
            <a:ext cx="224100" cy="38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2" name="Google Shape;602;p61"/>
          <p:cNvCxnSpPr>
            <a:stCxn id="592" idx="2"/>
            <a:endCxn id="599" idx="0"/>
          </p:cNvCxnSpPr>
          <p:nvPr/>
        </p:nvCxnSpPr>
        <p:spPr>
          <a:xfrm>
            <a:off x="3150250" y="1813500"/>
            <a:ext cx="220800" cy="38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3" name="Google Shape;603;p61"/>
          <p:cNvCxnSpPr>
            <a:stCxn id="594" idx="2"/>
            <a:endCxn id="595" idx="0"/>
          </p:cNvCxnSpPr>
          <p:nvPr/>
        </p:nvCxnSpPr>
        <p:spPr>
          <a:xfrm flipH="1">
            <a:off x="3591550" y="1996200"/>
            <a:ext cx="367500" cy="53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4" name="Google Shape;604;p61"/>
          <p:cNvCxnSpPr>
            <a:stCxn id="594" idx="2"/>
            <a:endCxn id="600" idx="0"/>
          </p:cNvCxnSpPr>
          <p:nvPr/>
        </p:nvCxnSpPr>
        <p:spPr>
          <a:xfrm>
            <a:off x="3959050" y="1996200"/>
            <a:ext cx="341400" cy="53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5" name="Google Shape;605;p61"/>
          <p:cNvCxnSpPr>
            <a:stCxn id="595" idx="2"/>
            <a:endCxn id="606" idx="0"/>
          </p:cNvCxnSpPr>
          <p:nvPr/>
        </p:nvCxnSpPr>
        <p:spPr>
          <a:xfrm flipH="1">
            <a:off x="3371050" y="2892900"/>
            <a:ext cx="220500" cy="29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7" name="Google Shape;607;p61"/>
          <p:cNvCxnSpPr>
            <a:stCxn id="595" idx="2"/>
            <a:endCxn id="608" idx="0"/>
          </p:cNvCxnSpPr>
          <p:nvPr/>
        </p:nvCxnSpPr>
        <p:spPr>
          <a:xfrm>
            <a:off x="3591550" y="2892900"/>
            <a:ext cx="250500" cy="29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9" name="Google Shape;609;p61"/>
          <p:cNvSpPr txBox="1"/>
          <p:nvPr/>
        </p:nvSpPr>
        <p:spPr>
          <a:xfrm>
            <a:off x="2788425" y="1895400"/>
            <a:ext cx="22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latin typeface="Lato"/>
                <a:ea typeface="Lato"/>
                <a:cs typeface="Lato"/>
                <a:sym typeface="Lato"/>
              </a:rPr>
              <a:t>3V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0" name="Google Shape;610;p61"/>
          <p:cNvSpPr txBox="1"/>
          <p:nvPr/>
        </p:nvSpPr>
        <p:spPr>
          <a:xfrm>
            <a:off x="3313600" y="1895400"/>
            <a:ext cx="22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latin typeface="Lato"/>
                <a:ea typeface="Lato"/>
                <a:cs typeface="Lato"/>
                <a:sym typeface="Lato"/>
              </a:rPr>
              <a:t>1F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1" name="Google Shape;611;p61"/>
          <p:cNvSpPr txBox="1"/>
          <p:nvPr/>
        </p:nvSpPr>
        <p:spPr>
          <a:xfrm>
            <a:off x="3093100" y="1181400"/>
            <a:ext cx="22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latin typeface="Lato"/>
                <a:ea typeface="Lato"/>
                <a:cs typeface="Lato"/>
                <a:sym typeface="Lato"/>
              </a:rPr>
              <a:t>4V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2" name="Google Shape;612;p61"/>
          <p:cNvSpPr txBox="1"/>
          <p:nvPr/>
        </p:nvSpPr>
        <p:spPr>
          <a:xfrm>
            <a:off x="3793175" y="1224600"/>
            <a:ext cx="22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latin typeface="Lato"/>
                <a:ea typeface="Lato"/>
                <a:cs typeface="Lato"/>
                <a:sym typeface="Lato"/>
              </a:rPr>
              <a:t>4F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3" name="Google Shape;613;p61"/>
          <p:cNvSpPr txBox="1"/>
          <p:nvPr/>
        </p:nvSpPr>
        <p:spPr>
          <a:xfrm>
            <a:off x="3591550" y="2078100"/>
            <a:ext cx="22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latin typeface="Lato"/>
                <a:ea typeface="Lato"/>
                <a:cs typeface="Lato"/>
                <a:sym typeface="Lato"/>
              </a:rPr>
              <a:t>2V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4" name="Google Shape;614;p61"/>
          <p:cNvSpPr txBox="1"/>
          <p:nvPr/>
        </p:nvSpPr>
        <p:spPr>
          <a:xfrm>
            <a:off x="4129750" y="2078100"/>
            <a:ext cx="22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latin typeface="Lato"/>
                <a:ea typeface="Lato"/>
                <a:cs typeface="Lato"/>
                <a:sym typeface="Lato"/>
              </a:rPr>
              <a:t>2F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5" name="Google Shape;615;p61"/>
          <p:cNvSpPr txBox="1"/>
          <p:nvPr/>
        </p:nvSpPr>
        <p:spPr>
          <a:xfrm>
            <a:off x="3215300" y="2948700"/>
            <a:ext cx="22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latin typeface="Lato"/>
                <a:ea typeface="Lato"/>
                <a:cs typeface="Lato"/>
                <a:sym typeface="Lato"/>
              </a:rPr>
              <a:t>1V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6" name="Google Shape;616;p61"/>
          <p:cNvSpPr txBox="1"/>
          <p:nvPr/>
        </p:nvSpPr>
        <p:spPr>
          <a:xfrm>
            <a:off x="3759675" y="2931600"/>
            <a:ext cx="22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latin typeface="Lato"/>
                <a:ea typeface="Lato"/>
                <a:cs typeface="Lato"/>
                <a:sym typeface="Lato"/>
              </a:rPr>
              <a:t>1F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7" name="Google Shape;617;p61"/>
          <p:cNvSpPr/>
          <p:nvPr/>
        </p:nvSpPr>
        <p:spPr>
          <a:xfrm>
            <a:off x="3253750" y="3189300"/>
            <a:ext cx="234300" cy="234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>
                <a:solidFill>
                  <a:srgbClr val="CC0000"/>
                </a:solidFill>
              </a:rPr>
              <a:t>P</a:t>
            </a:r>
            <a:endParaRPr/>
          </a:p>
        </p:txBody>
      </p:sp>
      <p:sp>
        <p:nvSpPr>
          <p:cNvPr id="618" name="Google Shape;618;p61"/>
          <p:cNvSpPr/>
          <p:nvPr/>
        </p:nvSpPr>
        <p:spPr>
          <a:xfrm>
            <a:off x="3724750" y="3189300"/>
            <a:ext cx="234300" cy="234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>
                <a:solidFill>
                  <a:srgbClr val="38761D"/>
                </a:solidFill>
              </a:rPr>
              <a:t>G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2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PHASE D’APPRENTISSAGE 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EXEMPLE SIMPLE</a:t>
            </a:r>
            <a:endParaRPr/>
          </a:p>
        </p:txBody>
      </p:sp>
      <p:graphicFrame>
        <p:nvGraphicFramePr>
          <p:cNvPr id="624" name="Google Shape;624;p62"/>
          <p:cNvGraphicFramePr/>
          <p:nvPr/>
        </p:nvGraphicFramePr>
        <p:xfrm>
          <a:off x="35463" y="786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{8412BFFF-5744-46DC-BEA9-37038069B403}</a:tableStyleId>
              </a:tblPr>
              <a:tblGrid>
                <a:gridCol w="522325"/>
                <a:gridCol w="522325"/>
                <a:gridCol w="522325"/>
                <a:gridCol w="522325"/>
                <a:gridCol w="522325"/>
              </a:tblGrid>
              <a:tr h="534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>
                          <a:latin typeface="Cabin Condensed"/>
                          <a:ea typeface="Cabin Condensed"/>
                          <a:cs typeface="Cabin Condensed"/>
                          <a:sym typeface="Cabin Condensed"/>
                        </a:rPr>
                        <a:t>Match à domicile?</a:t>
                      </a:r>
                      <a:endParaRPr sz="1000">
                        <a:latin typeface="Cabin Condensed"/>
                        <a:ea typeface="Cabin Condensed"/>
                        <a:cs typeface="Cabin Condensed"/>
                        <a:sym typeface="Cabin Condensed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>
                          <a:solidFill>
                            <a:schemeClr val="dk1"/>
                          </a:solidFill>
                          <a:latin typeface="Cabin Condensed"/>
                          <a:ea typeface="Cabin Condensed"/>
                          <a:cs typeface="Cabin Condensed"/>
                          <a:sym typeface="Cabin Condensed"/>
                        </a:rPr>
                        <a:t>C’est un Samedi?</a:t>
                      </a:r>
                      <a:endParaRPr sz="1000">
                        <a:latin typeface="Cabin Condensed"/>
                        <a:ea typeface="Cabin Condensed"/>
                        <a:cs typeface="Cabin Condensed"/>
                        <a:sym typeface="Cabin Condensed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>
                          <a:solidFill>
                            <a:schemeClr val="dk1"/>
                          </a:solidFill>
                          <a:latin typeface="Cabin Condensed"/>
                          <a:ea typeface="Cabin Condensed"/>
                          <a:cs typeface="Cabin Condensed"/>
                          <a:sym typeface="Cabin Condensed"/>
                        </a:rPr>
                        <a:t>Il pleut?</a:t>
                      </a:r>
                      <a:endParaRPr sz="1000">
                        <a:latin typeface="Cabin Condensed"/>
                        <a:ea typeface="Cabin Condensed"/>
                        <a:cs typeface="Cabin Condensed"/>
                        <a:sym typeface="Cabin Condensed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>
                          <a:solidFill>
                            <a:schemeClr val="dk1"/>
                          </a:solidFill>
                          <a:latin typeface="Cabin Condensed"/>
                          <a:ea typeface="Cabin Condensed"/>
                          <a:cs typeface="Cabin Condensed"/>
                          <a:sym typeface="Cabin Condensed"/>
                        </a:rPr>
                        <a:t>Match précédent gagné?</a:t>
                      </a:r>
                      <a:endParaRPr sz="1000">
                        <a:latin typeface="Cabin Condensed"/>
                        <a:ea typeface="Cabin Condensed"/>
                        <a:cs typeface="Cabin Condensed"/>
                        <a:sym typeface="Cabin Condensed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 sz="1000">
                          <a:latin typeface="Cabin Condensed"/>
                          <a:ea typeface="Cabin Condensed"/>
                          <a:cs typeface="Cabin Condensed"/>
                          <a:sym typeface="Cabin Condensed"/>
                        </a:rPr>
                        <a:t>Match Gagné</a:t>
                      </a:r>
                      <a:endParaRPr b="1" sz="1000">
                        <a:latin typeface="Cabin Condensed"/>
                        <a:ea typeface="Cabin Condensed"/>
                        <a:cs typeface="Cabin Condensed"/>
                        <a:sym typeface="Cabin Condensed"/>
                      </a:endParaRPr>
                    </a:p>
                  </a:txBody>
                  <a:tcPr marT="0" marB="0" marR="0" marL="0" anchor="ctr">
                    <a:solidFill>
                      <a:schemeClr val="lt2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rgbClr val="38761D"/>
                          </a:solidFill>
                        </a:rPr>
                        <a:t>G</a:t>
                      </a:r>
                      <a:endParaRPr b="1">
                        <a:solidFill>
                          <a:srgbClr val="38761D"/>
                        </a:solidFill>
                      </a:endParaRPr>
                    </a:p>
                  </a:txBody>
                  <a:tcPr marT="0" marB="0" marR="0" marL="0" anchor="ctr">
                    <a:solidFill>
                      <a:schemeClr val="lt2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rgbClr val="38761D"/>
                          </a:solidFill>
                        </a:rPr>
                        <a:t>G</a:t>
                      </a:r>
                      <a:endParaRPr b="1"/>
                    </a:p>
                  </a:txBody>
                  <a:tcPr marT="0" marB="0" marR="0" marL="0" anchor="ctr">
                    <a:solidFill>
                      <a:schemeClr val="lt2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rgbClr val="38761D"/>
                          </a:solidFill>
                        </a:rPr>
                        <a:t>G</a:t>
                      </a:r>
                      <a:endParaRPr b="1"/>
                    </a:p>
                  </a:txBody>
                  <a:tcPr marT="0" marB="0" marR="0" marL="0" anchor="ctr">
                    <a:solidFill>
                      <a:schemeClr val="lt2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rgbClr val="38761D"/>
                          </a:solidFill>
                        </a:rPr>
                        <a:t>G</a:t>
                      </a:r>
                      <a:endParaRPr b="1"/>
                    </a:p>
                  </a:txBody>
                  <a:tcPr marT="0" marB="0" marR="0" marL="0" anchor="ctr">
                    <a:solidFill>
                      <a:schemeClr val="lt2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rgbClr val="CC0000"/>
                          </a:solidFill>
                        </a:rPr>
                        <a:t>P</a:t>
                      </a:r>
                      <a:endParaRPr b="1">
                        <a:solidFill>
                          <a:srgbClr val="CC0000"/>
                        </a:solidFill>
                      </a:endParaRPr>
                    </a:p>
                  </a:txBody>
                  <a:tcPr marT="0" marB="0" marR="0" marL="0" anchor="ctr">
                    <a:solidFill>
                      <a:schemeClr val="lt2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rgbClr val="CC0000"/>
                          </a:solidFill>
                        </a:rPr>
                        <a:t>P</a:t>
                      </a:r>
                      <a:endParaRPr b="1"/>
                    </a:p>
                  </a:txBody>
                  <a:tcPr marT="0" marB="0" marR="0" marL="0" anchor="ctr">
                    <a:solidFill>
                      <a:schemeClr val="lt2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rgbClr val="CC0000"/>
                          </a:solidFill>
                        </a:rPr>
                        <a:t>P</a:t>
                      </a:r>
                      <a:endParaRPr b="1"/>
                    </a:p>
                  </a:txBody>
                  <a:tcPr marT="0" marB="0" marR="0" marL="0" anchor="ctr">
                    <a:solidFill>
                      <a:schemeClr val="lt2"/>
                    </a:solidFill>
                  </a:tcPr>
                </a:tc>
              </a:tr>
              <a:tr h="26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V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/>
                        <a:t>F</a:t>
                      </a:r>
                      <a:endParaRPr/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>
                          <a:solidFill>
                            <a:srgbClr val="CC0000"/>
                          </a:solidFill>
                        </a:rPr>
                        <a:t>P</a:t>
                      </a:r>
                      <a:endParaRPr b="1"/>
                    </a:p>
                  </a:txBody>
                  <a:tcPr marT="0" marB="0" marR="0" marL="0" anchor="ctr"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625" name="Google Shape;625;p62"/>
          <p:cNvSpPr/>
          <p:nvPr/>
        </p:nvSpPr>
        <p:spPr>
          <a:xfrm>
            <a:off x="2809000" y="1448100"/>
            <a:ext cx="682500" cy="3654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>
                <a:latin typeface="Cabin Condensed"/>
                <a:ea typeface="Cabin Condensed"/>
                <a:cs typeface="Cabin Condensed"/>
                <a:sym typeface="Cabin Condensed"/>
              </a:rPr>
              <a:t>À domicile ?</a:t>
            </a:r>
            <a:endParaRPr sz="1100"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sp>
        <p:nvSpPr>
          <p:cNvPr id="626" name="Google Shape;626;p62"/>
          <p:cNvSpPr/>
          <p:nvPr/>
        </p:nvSpPr>
        <p:spPr>
          <a:xfrm>
            <a:off x="3250300" y="786300"/>
            <a:ext cx="682500" cy="3654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>
                <a:latin typeface="Cabin Condensed"/>
                <a:ea typeface="Cabin Condensed"/>
                <a:cs typeface="Cabin Condensed"/>
                <a:sym typeface="Cabin Condensed"/>
              </a:rPr>
              <a:t>Samedi ?</a:t>
            </a:r>
            <a:endParaRPr sz="1100"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sp>
        <p:nvSpPr>
          <p:cNvPr id="627" name="Google Shape;627;p62"/>
          <p:cNvSpPr/>
          <p:nvPr/>
        </p:nvSpPr>
        <p:spPr>
          <a:xfrm>
            <a:off x="3617800" y="1630800"/>
            <a:ext cx="682500" cy="3654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>
                <a:latin typeface="Cabin Condensed"/>
                <a:ea typeface="Cabin Condensed"/>
                <a:cs typeface="Cabin Condensed"/>
                <a:sym typeface="Cabin Condensed"/>
              </a:rPr>
              <a:t>Précédent gagné ?</a:t>
            </a:r>
            <a:endParaRPr sz="1100"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sp>
        <p:nvSpPr>
          <p:cNvPr id="628" name="Google Shape;628;p62"/>
          <p:cNvSpPr/>
          <p:nvPr/>
        </p:nvSpPr>
        <p:spPr>
          <a:xfrm>
            <a:off x="3250300" y="2527500"/>
            <a:ext cx="682500" cy="3654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>
                <a:latin typeface="Cabin Condensed"/>
                <a:ea typeface="Cabin Condensed"/>
                <a:cs typeface="Cabin Condensed"/>
                <a:sym typeface="Cabin Condensed"/>
              </a:rPr>
              <a:t>Il pleut ?</a:t>
            </a:r>
            <a:endParaRPr sz="1100"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cxnSp>
        <p:nvCxnSpPr>
          <p:cNvPr id="629" name="Google Shape;629;p62"/>
          <p:cNvCxnSpPr>
            <a:stCxn id="626" idx="2"/>
            <a:endCxn id="627" idx="0"/>
          </p:cNvCxnSpPr>
          <p:nvPr/>
        </p:nvCxnSpPr>
        <p:spPr>
          <a:xfrm>
            <a:off x="3591550" y="1151700"/>
            <a:ext cx="367500" cy="47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0" name="Google Shape;630;p62"/>
          <p:cNvCxnSpPr>
            <a:stCxn id="626" idx="2"/>
            <a:endCxn id="625" idx="0"/>
          </p:cNvCxnSpPr>
          <p:nvPr/>
        </p:nvCxnSpPr>
        <p:spPr>
          <a:xfrm flipH="1">
            <a:off x="3150250" y="1151700"/>
            <a:ext cx="441300" cy="29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1" name="Google Shape;631;p62"/>
          <p:cNvSpPr/>
          <p:nvPr/>
        </p:nvSpPr>
        <p:spPr>
          <a:xfrm>
            <a:off x="2809000" y="2199900"/>
            <a:ext cx="234300" cy="234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>
                <a:solidFill>
                  <a:srgbClr val="38761D"/>
                </a:solidFill>
              </a:rPr>
              <a:t>G</a:t>
            </a:r>
            <a:endParaRPr/>
          </a:p>
        </p:txBody>
      </p:sp>
      <p:sp>
        <p:nvSpPr>
          <p:cNvPr id="632" name="Google Shape;632;p62"/>
          <p:cNvSpPr/>
          <p:nvPr/>
        </p:nvSpPr>
        <p:spPr>
          <a:xfrm>
            <a:off x="3253750" y="3189300"/>
            <a:ext cx="234300" cy="234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CA">
                <a:solidFill>
                  <a:srgbClr val="CC0000"/>
                </a:solidFill>
              </a:rPr>
              <a:t>P</a:t>
            </a:r>
            <a:endParaRPr/>
          </a:p>
        </p:txBody>
      </p:sp>
      <p:sp>
        <p:nvSpPr>
          <p:cNvPr id="633" name="Google Shape;633;p62"/>
          <p:cNvSpPr/>
          <p:nvPr/>
        </p:nvSpPr>
        <p:spPr>
          <a:xfrm>
            <a:off x="3253825" y="2201400"/>
            <a:ext cx="234300" cy="234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>
                <a:solidFill>
                  <a:srgbClr val="CC0000"/>
                </a:solidFill>
              </a:rPr>
              <a:t>P</a:t>
            </a:r>
            <a:endParaRPr/>
          </a:p>
        </p:txBody>
      </p:sp>
      <p:sp>
        <p:nvSpPr>
          <p:cNvPr id="634" name="Google Shape;634;p62"/>
          <p:cNvSpPr/>
          <p:nvPr/>
        </p:nvSpPr>
        <p:spPr>
          <a:xfrm>
            <a:off x="4183225" y="2527500"/>
            <a:ext cx="234300" cy="234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>
                <a:solidFill>
                  <a:srgbClr val="CC0000"/>
                </a:solidFill>
              </a:rPr>
              <a:t>P</a:t>
            </a:r>
            <a:endParaRPr/>
          </a:p>
        </p:txBody>
      </p:sp>
      <p:sp>
        <p:nvSpPr>
          <p:cNvPr id="635" name="Google Shape;635;p62"/>
          <p:cNvSpPr/>
          <p:nvPr/>
        </p:nvSpPr>
        <p:spPr>
          <a:xfrm>
            <a:off x="3724750" y="3189300"/>
            <a:ext cx="234300" cy="234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>
                <a:solidFill>
                  <a:srgbClr val="38761D"/>
                </a:solidFill>
              </a:rPr>
              <a:t>G</a:t>
            </a:r>
            <a:endParaRPr/>
          </a:p>
        </p:txBody>
      </p:sp>
      <p:cxnSp>
        <p:nvCxnSpPr>
          <p:cNvPr id="636" name="Google Shape;636;p62"/>
          <p:cNvCxnSpPr>
            <a:stCxn id="625" idx="2"/>
            <a:endCxn id="631" idx="0"/>
          </p:cNvCxnSpPr>
          <p:nvPr/>
        </p:nvCxnSpPr>
        <p:spPr>
          <a:xfrm flipH="1">
            <a:off x="2926150" y="1813500"/>
            <a:ext cx="224100" cy="38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7" name="Google Shape;637;p62"/>
          <p:cNvCxnSpPr>
            <a:stCxn id="625" idx="2"/>
            <a:endCxn id="633" idx="0"/>
          </p:cNvCxnSpPr>
          <p:nvPr/>
        </p:nvCxnSpPr>
        <p:spPr>
          <a:xfrm>
            <a:off x="3150250" y="1813500"/>
            <a:ext cx="220800" cy="38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8" name="Google Shape;638;p62"/>
          <p:cNvCxnSpPr>
            <a:stCxn id="627" idx="2"/>
            <a:endCxn id="628" idx="0"/>
          </p:cNvCxnSpPr>
          <p:nvPr/>
        </p:nvCxnSpPr>
        <p:spPr>
          <a:xfrm flipH="1">
            <a:off x="3591550" y="1996200"/>
            <a:ext cx="367500" cy="53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9" name="Google Shape;639;p62"/>
          <p:cNvCxnSpPr>
            <a:stCxn id="627" idx="2"/>
            <a:endCxn id="634" idx="0"/>
          </p:cNvCxnSpPr>
          <p:nvPr/>
        </p:nvCxnSpPr>
        <p:spPr>
          <a:xfrm>
            <a:off x="3959050" y="1996200"/>
            <a:ext cx="341400" cy="53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0" name="Google Shape;640;p62"/>
          <p:cNvCxnSpPr>
            <a:stCxn id="628" idx="2"/>
            <a:endCxn id="632" idx="0"/>
          </p:cNvCxnSpPr>
          <p:nvPr/>
        </p:nvCxnSpPr>
        <p:spPr>
          <a:xfrm flipH="1">
            <a:off x="3371050" y="2892900"/>
            <a:ext cx="220500" cy="29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1" name="Google Shape;641;p62"/>
          <p:cNvCxnSpPr>
            <a:stCxn id="628" idx="2"/>
            <a:endCxn id="635" idx="0"/>
          </p:cNvCxnSpPr>
          <p:nvPr/>
        </p:nvCxnSpPr>
        <p:spPr>
          <a:xfrm>
            <a:off x="3591550" y="2892900"/>
            <a:ext cx="250500" cy="29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2" name="Google Shape;642;p62"/>
          <p:cNvSpPr txBox="1"/>
          <p:nvPr/>
        </p:nvSpPr>
        <p:spPr>
          <a:xfrm>
            <a:off x="2788425" y="1895400"/>
            <a:ext cx="22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latin typeface="Lato"/>
                <a:ea typeface="Lato"/>
                <a:cs typeface="Lato"/>
                <a:sym typeface="Lato"/>
              </a:rPr>
              <a:t>3V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3" name="Google Shape;643;p62"/>
          <p:cNvSpPr txBox="1"/>
          <p:nvPr/>
        </p:nvSpPr>
        <p:spPr>
          <a:xfrm>
            <a:off x="3313600" y="1895400"/>
            <a:ext cx="22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latin typeface="Lato"/>
                <a:ea typeface="Lato"/>
                <a:cs typeface="Lato"/>
                <a:sym typeface="Lato"/>
              </a:rPr>
              <a:t>1F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4" name="Google Shape;644;p62"/>
          <p:cNvSpPr txBox="1"/>
          <p:nvPr/>
        </p:nvSpPr>
        <p:spPr>
          <a:xfrm>
            <a:off x="3093100" y="1181400"/>
            <a:ext cx="22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latin typeface="Lato"/>
                <a:ea typeface="Lato"/>
                <a:cs typeface="Lato"/>
                <a:sym typeface="Lato"/>
              </a:rPr>
              <a:t>4V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5" name="Google Shape;645;p62"/>
          <p:cNvSpPr txBox="1"/>
          <p:nvPr/>
        </p:nvSpPr>
        <p:spPr>
          <a:xfrm>
            <a:off x="3793175" y="1224600"/>
            <a:ext cx="22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latin typeface="Lato"/>
                <a:ea typeface="Lato"/>
                <a:cs typeface="Lato"/>
                <a:sym typeface="Lato"/>
              </a:rPr>
              <a:t>4F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6" name="Google Shape;646;p62"/>
          <p:cNvSpPr txBox="1"/>
          <p:nvPr/>
        </p:nvSpPr>
        <p:spPr>
          <a:xfrm>
            <a:off x="3591550" y="2078100"/>
            <a:ext cx="22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latin typeface="Lato"/>
                <a:ea typeface="Lato"/>
                <a:cs typeface="Lato"/>
                <a:sym typeface="Lato"/>
              </a:rPr>
              <a:t>2V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7" name="Google Shape;647;p62"/>
          <p:cNvSpPr txBox="1"/>
          <p:nvPr/>
        </p:nvSpPr>
        <p:spPr>
          <a:xfrm>
            <a:off x="4129750" y="2078100"/>
            <a:ext cx="22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latin typeface="Lato"/>
                <a:ea typeface="Lato"/>
                <a:cs typeface="Lato"/>
                <a:sym typeface="Lato"/>
              </a:rPr>
              <a:t>2F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8" name="Google Shape;648;p62"/>
          <p:cNvSpPr txBox="1"/>
          <p:nvPr/>
        </p:nvSpPr>
        <p:spPr>
          <a:xfrm>
            <a:off x="3215300" y="2948700"/>
            <a:ext cx="22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latin typeface="Lato"/>
                <a:ea typeface="Lato"/>
                <a:cs typeface="Lato"/>
                <a:sym typeface="Lato"/>
              </a:rPr>
              <a:t>1V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9" name="Google Shape;649;p62"/>
          <p:cNvSpPr txBox="1"/>
          <p:nvPr/>
        </p:nvSpPr>
        <p:spPr>
          <a:xfrm>
            <a:off x="3759675" y="2931600"/>
            <a:ext cx="22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latin typeface="Lato"/>
                <a:ea typeface="Lato"/>
                <a:cs typeface="Lato"/>
                <a:sym typeface="Lato"/>
              </a:rPr>
              <a:t>1F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3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PHASE D’APPRENTISSAGE 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EXEMPLE SIMPLE</a:t>
            </a:r>
            <a:endParaRPr/>
          </a:p>
        </p:txBody>
      </p:sp>
      <p:sp>
        <p:nvSpPr>
          <p:cNvPr id="655" name="Google Shape;655;p63"/>
          <p:cNvSpPr/>
          <p:nvPr/>
        </p:nvSpPr>
        <p:spPr>
          <a:xfrm>
            <a:off x="2809000" y="1448100"/>
            <a:ext cx="682500" cy="3654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>
                <a:latin typeface="Cabin Condensed"/>
                <a:ea typeface="Cabin Condensed"/>
                <a:cs typeface="Cabin Condensed"/>
                <a:sym typeface="Cabin Condensed"/>
              </a:rPr>
              <a:t>À domicile ?</a:t>
            </a:r>
            <a:endParaRPr sz="1100"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sp>
        <p:nvSpPr>
          <p:cNvPr id="656" name="Google Shape;656;p63"/>
          <p:cNvSpPr/>
          <p:nvPr/>
        </p:nvSpPr>
        <p:spPr>
          <a:xfrm>
            <a:off x="3250300" y="786300"/>
            <a:ext cx="682500" cy="3654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>
                <a:latin typeface="Cabin Condensed"/>
                <a:ea typeface="Cabin Condensed"/>
                <a:cs typeface="Cabin Condensed"/>
                <a:sym typeface="Cabin Condensed"/>
              </a:rPr>
              <a:t>Samedi ?</a:t>
            </a:r>
            <a:endParaRPr sz="1100"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sp>
        <p:nvSpPr>
          <p:cNvPr id="657" name="Google Shape;657;p63"/>
          <p:cNvSpPr/>
          <p:nvPr/>
        </p:nvSpPr>
        <p:spPr>
          <a:xfrm>
            <a:off x="3617800" y="1630800"/>
            <a:ext cx="682500" cy="3654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>
                <a:latin typeface="Cabin Condensed"/>
                <a:ea typeface="Cabin Condensed"/>
                <a:cs typeface="Cabin Condensed"/>
                <a:sym typeface="Cabin Condensed"/>
              </a:rPr>
              <a:t>Précédent gagné ?</a:t>
            </a:r>
            <a:endParaRPr sz="1100"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sp>
        <p:nvSpPr>
          <p:cNvPr id="658" name="Google Shape;658;p63"/>
          <p:cNvSpPr/>
          <p:nvPr/>
        </p:nvSpPr>
        <p:spPr>
          <a:xfrm>
            <a:off x="3250300" y="2527500"/>
            <a:ext cx="682500" cy="3654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>
                <a:latin typeface="Cabin Condensed"/>
                <a:ea typeface="Cabin Condensed"/>
                <a:cs typeface="Cabin Condensed"/>
                <a:sym typeface="Cabin Condensed"/>
              </a:rPr>
              <a:t>Il pleut ?</a:t>
            </a:r>
            <a:endParaRPr sz="1100"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cxnSp>
        <p:nvCxnSpPr>
          <p:cNvPr id="659" name="Google Shape;659;p63"/>
          <p:cNvCxnSpPr>
            <a:stCxn id="656" idx="2"/>
            <a:endCxn id="657" idx="0"/>
          </p:cNvCxnSpPr>
          <p:nvPr/>
        </p:nvCxnSpPr>
        <p:spPr>
          <a:xfrm>
            <a:off x="3591550" y="1151700"/>
            <a:ext cx="367500" cy="47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0" name="Google Shape;660;p63"/>
          <p:cNvCxnSpPr>
            <a:stCxn id="656" idx="2"/>
            <a:endCxn id="655" idx="0"/>
          </p:cNvCxnSpPr>
          <p:nvPr/>
        </p:nvCxnSpPr>
        <p:spPr>
          <a:xfrm flipH="1">
            <a:off x="3150250" y="1151700"/>
            <a:ext cx="441300" cy="29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1" name="Google Shape;661;p63"/>
          <p:cNvSpPr/>
          <p:nvPr/>
        </p:nvSpPr>
        <p:spPr>
          <a:xfrm>
            <a:off x="2809000" y="2199900"/>
            <a:ext cx="234300" cy="234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>
                <a:solidFill>
                  <a:srgbClr val="38761D"/>
                </a:solidFill>
              </a:rPr>
              <a:t>G</a:t>
            </a:r>
            <a:endParaRPr/>
          </a:p>
        </p:txBody>
      </p:sp>
      <p:sp>
        <p:nvSpPr>
          <p:cNvPr id="662" name="Google Shape;662;p63"/>
          <p:cNvSpPr/>
          <p:nvPr/>
        </p:nvSpPr>
        <p:spPr>
          <a:xfrm>
            <a:off x="3253825" y="2201400"/>
            <a:ext cx="234300" cy="234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>
                <a:solidFill>
                  <a:srgbClr val="CC0000"/>
                </a:solidFill>
              </a:rPr>
              <a:t>P</a:t>
            </a:r>
            <a:endParaRPr/>
          </a:p>
        </p:txBody>
      </p:sp>
      <p:sp>
        <p:nvSpPr>
          <p:cNvPr id="663" name="Google Shape;663;p63"/>
          <p:cNvSpPr/>
          <p:nvPr/>
        </p:nvSpPr>
        <p:spPr>
          <a:xfrm>
            <a:off x="4183225" y="2527500"/>
            <a:ext cx="234300" cy="234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>
                <a:solidFill>
                  <a:srgbClr val="CC0000"/>
                </a:solidFill>
              </a:rPr>
              <a:t>P</a:t>
            </a:r>
            <a:endParaRPr/>
          </a:p>
        </p:txBody>
      </p:sp>
      <p:cxnSp>
        <p:nvCxnSpPr>
          <p:cNvPr id="664" name="Google Shape;664;p63"/>
          <p:cNvCxnSpPr>
            <a:stCxn id="655" idx="2"/>
            <a:endCxn id="661" idx="0"/>
          </p:cNvCxnSpPr>
          <p:nvPr/>
        </p:nvCxnSpPr>
        <p:spPr>
          <a:xfrm flipH="1">
            <a:off x="2926150" y="1813500"/>
            <a:ext cx="224100" cy="38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5" name="Google Shape;665;p63"/>
          <p:cNvCxnSpPr>
            <a:stCxn id="655" idx="2"/>
            <a:endCxn id="662" idx="0"/>
          </p:cNvCxnSpPr>
          <p:nvPr/>
        </p:nvCxnSpPr>
        <p:spPr>
          <a:xfrm>
            <a:off x="3150250" y="1813500"/>
            <a:ext cx="220800" cy="38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6" name="Google Shape;666;p63"/>
          <p:cNvCxnSpPr>
            <a:stCxn id="657" idx="2"/>
            <a:endCxn id="658" idx="0"/>
          </p:cNvCxnSpPr>
          <p:nvPr/>
        </p:nvCxnSpPr>
        <p:spPr>
          <a:xfrm flipH="1">
            <a:off x="3591550" y="1996200"/>
            <a:ext cx="367500" cy="53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7" name="Google Shape;667;p63"/>
          <p:cNvCxnSpPr>
            <a:stCxn id="657" idx="2"/>
            <a:endCxn id="663" idx="0"/>
          </p:cNvCxnSpPr>
          <p:nvPr/>
        </p:nvCxnSpPr>
        <p:spPr>
          <a:xfrm>
            <a:off x="3959050" y="1996200"/>
            <a:ext cx="341400" cy="53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8" name="Google Shape;668;p63"/>
          <p:cNvCxnSpPr>
            <a:stCxn id="658" idx="2"/>
            <a:endCxn id="669" idx="0"/>
          </p:cNvCxnSpPr>
          <p:nvPr/>
        </p:nvCxnSpPr>
        <p:spPr>
          <a:xfrm flipH="1">
            <a:off x="3371050" y="2892900"/>
            <a:ext cx="220500" cy="29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0" name="Google Shape;670;p63"/>
          <p:cNvCxnSpPr>
            <a:stCxn id="658" idx="2"/>
            <a:endCxn id="671" idx="0"/>
          </p:cNvCxnSpPr>
          <p:nvPr/>
        </p:nvCxnSpPr>
        <p:spPr>
          <a:xfrm>
            <a:off x="3591550" y="2892900"/>
            <a:ext cx="250500" cy="29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2" name="Google Shape;672;p63"/>
          <p:cNvSpPr txBox="1"/>
          <p:nvPr/>
        </p:nvSpPr>
        <p:spPr>
          <a:xfrm>
            <a:off x="2788425" y="1895400"/>
            <a:ext cx="22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latin typeface="Lato"/>
                <a:ea typeface="Lato"/>
                <a:cs typeface="Lato"/>
                <a:sym typeface="Lato"/>
              </a:rPr>
              <a:t>3V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3" name="Google Shape;673;p63"/>
          <p:cNvSpPr txBox="1"/>
          <p:nvPr/>
        </p:nvSpPr>
        <p:spPr>
          <a:xfrm>
            <a:off x="3313600" y="1895400"/>
            <a:ext cx="22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latin typeface="Lato"/>
                <a:ea typeface="Lato"/>
                <a:cs typeface="Lato"/>
                <a:sym typeface="Lato"/>
              </a:rPr>
              <a:t>1F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4" name="Google Shape;674;p63"/>
          <p:cNvSpPr txBox="1"/>
          <p:nvPr/>
        </p:nvSpPr>
        <p:spPr>
          <a:xfrm>
            <a:off x="3093100" y="1181400"/>
            <a:ext cx="22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latin typeface="Lato"/>
                <a:ea typeface="Lato"/>
                <a:cs typeface="Lato"/>
                <a:sym typeface="Lato"/>
              </a:rPr>
              <a:t>4V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5" name="Google Shape;675;p63"/>
          <p:cNvSpPr txBox="1"/>
          <p:nvPr/>
        </p:nvSpPr>
        <p:spPr>
          <a:xfrm>
            <a:off x="3793175" y="1224600"/>
            <a:ext cx="22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latin typeface="Lato"/>
                <a:ea typeface="Lato"/>
                <a:cs typeface="Lato"/>
                <a:sym typeface="Lato"/>
              </a:rPr>
              <a:t>4F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6" name="Google Shape;676;p63"/>
          <p:cNvSpPr txBox="1"/>
          <p:nvPr/>
        </p:nvSpPr>
        <p:spPr>
          <a:xfrm>
            <a:off x="3591550" y="2078100"/>
            <a:ext cx="22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latin typeface="Lato"/>
                <a:ea typeface="Lato"/>
                <a:cs typeface="Lato"/>
                <a:sym typeface="Lato"/>
              </a:rPr>
              <a:t>2V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7" name="Google Shape;677;p63"/>
          <p:cNvSpPr txBox="1"/>
          <p:nvPr/>
        </p:nvSpPr>
        <p:spPr>
          <a:xfrm>
            <a:off x="4129750" y="2078100"/>
            <a:ext cx="22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latin typeface="Lato"/>
                <a:ea typeface="Lato"/>
                <a:cs typeface="Lato"/>
                <a:sym typeface="Lato"/>
              </a:rPr>
              <a:t>2F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8" name="Google Shape;678;p63"/>
          <p:cNvSpPr txBox="1"/>
          <p:nvPr/>
        </p:nvSpPr>
        <p:spPr>
          <a:xfrm>
            <a:off x="3215300" y="2948700"/>
            <a:ext cx="22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latin typeface="Lato"/>
                <a:ea typeface="Lato"/>
                <a:cs typeface="Lato"/>
                <a:sym typeface="Lato"/>
              </a:rPr>
              <a:t>1V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9" name="Google Shape;679;p63"/>
          <p:cNvSpPr txBox="1"/>
          <p:nvPr/>
        </p:nvSpPr>
        <p:spPr>
          <a:xfrm>
            <a:off x="3759675" y="2931600"/>
            <a:ext cx="22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latin typeface="Lato"/>
                <a:ea typeface="Lato"/>
                <a:cs typeface="Lato"/>
                <a:sym typeface="Lato"/>
              </a:rPr>
              <a:t>1F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0" name="Google Shape;680;p63"/>
          <p:cNvSpPr txBox="1"/>
          <p:nvPr/>
        </p:nvSpPr>
        <p:spPr>
          <a:xfrm>
            <a:off x="17050" y="734100"/>
            <a:ext cx="3000000" cy="32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59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dk1"/>
                </a:solidFill>
              </a:rPr>
              <a:t>Le prochain match aura les caractéristiques suivantes:</a:t>
            </a:r>
            <a:r>
              <a:rPr lang="en-CA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559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CA" sz="1300">
                <a:solidFill>
                  <a:schemeClr val="dk1"/>
                </a:solidFill>
              </a:rPr>
              <a:t>À</a:t>
            </a:r>
            <a:r>
              <a:rPr lang="en-CA" sz="1300">
                <a:solidFill>
                  <a:schemeClr val="dk1"/>
                </a:solidFill>
              </a:rPr>
              <a:t> domicile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4678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CA" sz="1300">
                <a:solidFill>
                  <a:schemeClr val="dk1"/>
                </a:solidFill>
              </a:rPr>
              <a:t>Dimanche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4678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CA" sz="1300">
                <a:solidFill>
                  <a:schemeClr val="dk1"/>
                </a:solidFill>
              </a:rPr>
              <a:t>Il ne pleut pas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CA" sz="1300">
                <a:solidFill>
                  <a:schemeClr val="dk1"/>
                </a:solidFill>
              </a:rPr>
              <a:t>Match précédent perdu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59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dk1"/>
                </a:solidFill>
              </a:rPr>
              <a:t>Prédiction : le match sera perdu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59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59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63"/>
          <p:cNvSpPr/>
          <p:nvPr/>
        </p:nvSpPr>
        <p:spPr>
          <a:xfrm>
            <a:off x="3253750" y="3189300"/>
            <a:ext cx="234300" cy="234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>
                <a:solidFill>
                  <a:srgbClr val="CC0000"/>
                </a:solidFill>
              </a:rPr>
              <a:t>P</a:t>
            </a:r>
            <a:endParaRPr/>
          </a:p>
        </p:txBody>
      </p:sp>
      <p:sp>
        <p:nvSpPr>
          <p:cNvPr id="682" name="Google Shape;682;p63"/>
          <p:cNvSpPr/>
          <p:nvPr/>
        </p:nvSpPr>
        <p:spPr>
          <a:xfrm>
            <a:off x="3724750" y="3189300"/>
            <a:ext cx="234300" cy="234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>
                <a:solidFill>
                  <a:srgbClr val="38761D"/>
                </a:solidFill>
              </a:rPr>
              <a:t>G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4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PHASE D’APPRENTISSAGE 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EXEMPLE SIMPLE - EXTENSIONS</a:t>
            </a:r>
            <a:endParaRPr/>
          </a:p>
        </p:txBody>
      </p:sp>
      <p:sp>
        <p:nvSpPr>
          <p:cNvPr id="688" name="Google Shape;688;p64"/>
          <p:cNvSpPr txBox="1"/>
          <p:nvPr/>
        </p:nvSpPr>
        <p:spPr>
          <a:xfrm>
            <a:off x="50375" y="790575"/>
            <a:ext cx="3383400" cy="24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dk1"/>
                </a:solidFill>
              </a:rPr>
              <a:t>Cet exemple était très petit: avec juste 4 décisions on a à des “feuilles” </a:t>
            </a:r>
            <a:r>
              <a:rPr b="1" lang="en-CA" sz="1300">
                <a:solidFill>
                  <a:srgbClr val="0E5A73"/>
                </a:solidFill>
              </a:rPr>
              <a:t>parfaites</a:t>
            </a:r>
            <a:r>
              <a:rPr lang="en-CA" sz="1300">
                <a:solidFill>
                  <a:schemeClr val="dk1"/>
                </a:solidFill>
              </a:rPr>
              <a:t>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dk1"/>
                </a:solidFill>
              </a:rPr>
              <a:t>En pratique on a des milliers de lignes, mais on ne veut </a:t>
            </a:r>
            <a:r>
              <a:rPr b="1" lang="en-CA" sz="1300">
                <a:solidFill>
                  <a:schemeClr val="dk1"/>
                </a:solidFill>
              </a:rPr>
              <a:t>pas</a:t>
            </a:r>
            <a:r>
              <a:rPr lang="en-CA" sz="1300">
                <a:solidFill>
                  <a:schemeClr val="dk1"/>
                </a:solidFill>
              </a:rPr>
              <a:t> des milliers de noeuds (pour éviter le sur-apprentissage)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dk1"/>
                </a:solidFill>
              </a:rPr>
              <a:t>On s’arrête donc dès qu’une feuille est suffisamment </a:t>
            </a:r>
            <a:r>
              <a:rPr i="1" lang="en-CA" sz="1300">
                <a:solidFill>
                  <a:schemeClr val="dk1"/>
                </a:solidFill>
              </a:rPr>
              <a:t>homogène</a:t>
            </a:r>
            <a:r>
              <a:rPr lang="en-CA" sz="1300">
                <a:solidFill>
                  <a:schemeClr val="dk1"/>
                </a:solidFill>
              </a:rPr>
              <a:t> (ex: 153 “gagnés”, 8 “perdus”).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689" name="Google Shape;68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0500" y="1057250"/>
            <a:ext cx="1116900" cy="17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65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PHASE D’APPRENTISSAGE 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EXEMPLE SIMPLE - EXTENSIONS</a:t>
            </a:r>
            <a:endParaRPr/>
          </a:p>
        </p:txBody>
      </p:sp>
      <p:sp>
        <p:nvSpPr>
          <p:cNvPr id="695" name="Google Shape;695;p65"/>
          <p:cNvSpPr txBox="1"/>
          <p:nvPr/>
        </p:nvSpPr>
        <p:spPr>
          <a:xfrm>
            <a:off x="112275" y="734100"/>
            <a:ext cx="44217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dk1"/>
                </a:solidFill>
              </a:rPr>
              <a:t>Au lieu de prendre des décisions </a:t>
            </a:r>
            <a:r>
              <a:rPr b="1" lang="en-CA" sz="1300">
                <a:solidFill>
                  <a:schemeClr val="dk1"/>
                </a:solidFill>
              </a:rPr>
              <a:t>aléatoires </a:t>
            </a:r>
            <a:r>
              <a:rPr lang="en-CA" sz="1300">
                <a:solidFill>
                  <a:schemeClr val="dk1"/>
                </a:solidFill>
              </a:rPr>
              <a:t>(quelle colonne choisir?), on peut choisir les décisions (colonnes) qui au final produiront l’arbre le plus </a:t>
            </a:r>
            <a:r>
              <a:rPr b="1" lang="en-CA" sz="1300">
                <a:solidFill>
                  <a:schemeClr val="dk1"/>
                </a:solidFill>
              </a:rPr>
              <a:t>compact</a:t>
            </a:r>
            <a:r>
              <a:rPr lang="en-CA" sz="1300">
                <a:solidFill>
                  <a:schemeClr val="dk1"/>
                </a:solidFill>
              </a:rPr>
              <a:t> possible.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696" name="Google Shape;696;p65"/>
          <p:cNvSpPr/>
          <p:nvPr/>
        </p:nvSpPr>
        <p:spPr>
          <a:xfrm>
            <a:off x="2508950" y="2368763"/>
            <a:ext cx="682500" cy="3654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Samedi ?</a:t>
            </a:r>
            <a:endParaRPr sz="1100"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sp>
        <p:nvSpPr>
          <p:cNvPr id="697" name="Google Shape;697;p65"/>
          <p:cNvSpPr/>
          <p:nvPr/>
        </p:nvSpPr>
        <p:spPr>
          <a:xfrm>
            <a:off x="2950250" y="1706963"/>
            <a:ext cx="682500" cy="3654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À domicile ?</a:t>
            </a:r>
            <a:endParaRPr sz="1100"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sp>
        <p:nvSpPr>
          <p:cNvPr id="698" name="Google Shape;698;p65"/>
          <p:cNvSpPr/>
          <p:nvPr/>
        </p:nvSpPr>
        <p:spPr>
          <a:xfrm>
            <a:off x="3409325" y="2368763"/>
            <a:ext cx="682500" cy="3654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>
                <a:solidFill>
                  <a:schemeClr val="dk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Il pleut ?</a:t>
            </a:r>
            <a:endParaRPr sz="1100"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cxnSp>
        <p:nvCxnSpPr>
          <p:cNvPr id="699" name="Google Shape;699;p65"/>
          <p:cNvCxnSpPr>
            <a:stCxn id="697" idx="2"/>
            <a:endCxn id="698" idx="0"/>
          </p:cNvCxnSpPr>
          <p:nvPr/>
        </p:nvCxnSpPr>
        <p:spPr>
          <a:xfrm>
            <a:off x="3291500" y="2072363"/>
            <a:ext cx="459000" cy="29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0" name="Google Shape;700;p65"/>
          <p:cNvCxnSpPr>
            <a:stCxn id="697" idx="2"/>
            <a:endCxn id="696" idx="0"/>
          </p:cNvCxnSpPr>
          <p:nvPr/>
        </p:nvCxnSpPr>
        <p:spPr>
          <a:xfrm flipH="1">
            <a:off x="2850200" y="2072363"/>
            <a:ext cx="441300" cy="29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1" name="Google Shape;701;p65"/>
          <p:cNvSpPr/>
          <p:nvPr/>
        </p:nvSpPr>
        <p:spPr>
          <a:xfrm>
            <a:off x="2508950" y="3120563"/>
            <a:ext cx="234300" cy="234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>
                <a:solidFill>
                  <a:srgbClr val="38761D"/>
                </a:solidFill>
              </a:rPr>
              <a:t>G</a:t>
            </a:r>
            <a:endParaRPr/>
          </a:p>
        </p:txBody>
      </p:sp>
      <p:sp>
        <p:nvSpPr>
          <p:cNvPr id="702" name="Google Shape;702;p65"/>
          <p:cNvSpPr/>
          <p:nvPr/>
        </p:nvSpPr>
        <p:spPr>
          <a:xfrm>
            <a:off x="2953775" y="3122063"/>
            <a:ext cx="234300" cy="234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>
                <a:solidFill>
                  <a:srgbClr val="CC0000"/>
                </a:solidFill>
              </a:rPr>
              <a:t>P</a:t>
            </a:r>
            <a:endParaRPr/>
          </a:p>
        </p:txBody>
      </p:sp>
      <p:sp>
        <p:nvSpPr>
          <p:cNvPr id="703" name="Google Shape;703;p65"/>
          <p:cNvSpPr/>
          <p:nvPr/>
        </p:nvSpPr>
        <p:spPr>
          <a:xfrm>
            <a:off x="3391738" y="3120563"/>
            <a:ext cx="234300" cy="234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>
                <a:solidFill>
                  <a:srgbClr val="CC0000"/>
                </a:solidFill>
              </a:rPr>
              <a:t>P</a:t>
            </a:r>
            <a:endParaRPr/>
          </a:p>
        </p:txBody>
      </p:sp>
      <p:cxnSp>
        <p:nvCxnSpPr>
          <p:cNvPr id="704" name="Google Shape;704;p65"/>
          <p:cNvCxnSpPr>
            <a:stCxn id="696" idx="2"/>
            <a:endCxn id="701" idx="0"/>
          </p:cNvCxnSpPr>
          <p:nvPr/>
        </p:nvCxnSpPr>
        <p:spPr>
          <a:xfrm flipH="1">
            <a:off x="2626100" y="2734163"/>
            <a:ext cx="224100" cy="38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5" name="Google Shape;705;p65"/>
          <p:cNvCxnSpPr>
            <a:stCxn id="696" idx="2"/>
            <a:endCxn id="702" idx="0"/>
          </p:cNvCxnSpPr>
          <p:nvPr/>
        </p:nvCxnSpPr>
        <p:spPr>
          <a:xfrm>
            <a:off x="2850200" y="2734163"/>
            <a:ext cx="220800" cy="38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6" name="Google Shape;706;p65"/>
          <p:cNvCxnSpPr>
            <a:stCxn id="698" idx="2"/>
            <a:endCxn id="707" idx="0"/>
          </p:cNvCxnSpPr>
          <p:nvPr/>
        </p:nvCxnSpPr>
        <p:spPr>
          <a:xfrm>
            <a:off x="3750575" y="2734163"/>
            <a:ext cx="220800" cy="38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8" name="Google Shape;708;p65"/>
          <p:cNvCxnSpPr>
            <a:stCxn id="698" idx="2"/>
            <a:endCxn id="703" idx="0"/>
          </p:cNvCxnSpPr>
          <p:nvPr/>
        </p:nvCxnSpPr>
        <p:spPr>
          <a:xfrm flipH="1">
            <a:off x="3508775" y="2734163"/>
            <a:ext cx="241800" cy="38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9" name="Google Shape;709;p65"/>
          <p:cNvSpPr txBox="1"/>
          <p:nvPr/>
        </p:nvSpPr>
        <p:spPr>
          <a:xfrm>
            <a:off x="2488375" y="2816063"/>
            <a:ext cx="22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latin typeface="Lato"/>
                <a:ea typeface="Lato"/>
                <a:cs typeface="Lato"/>
                <a:sym typeface="Lato"/>
              </a:rPr>
              <a:t>3V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0" name="Google Shape;710;p65"/>
          <p:cNvSpPr txBox="1"/>
          <p:nvPr/>
        </p:nvSpPr>
        <p:spPr>
          <a:xfrm>
            <a:off x="3013550" y="2816063"/>
            <a:ext cx="22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-CA" sz="1200">
                <a:latin typeface="Lato"/>
                <a:ea typeface="Lato"/>
                <a:cs typeface="Lato"/>
                <a:sym typeface="Lato"/>
              </a:rPr>
              <a:t>F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1" name="Google Shape;711;p65"/>
          <p:cNvSpPr txBox="1"/>
          <p:nvPr/>
        </p:nvSpPr>
        <p:spPr>
          <a:xfrm>
            <a:off x="2793050" y="2102063"/>
            <a:ext cx="22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latin typeface="Lato"/>
                <a:ea typeface="Lato"/>
                <a:cs typeface="Lato"/>
                <a:sym typeface="Lato"/>
              </a:rPr>
              <a:t>5</a:t>
            </a:r>
            <a:r>
              <a:rPr lang="en-CA" sz="1200">
                <a:latin typeface="Lato"/>
                <a:ea typeface="Lato"/>
                <a:cs typeface="Lato"/>
                <a:sym typeface="Lato"/>
              </a:rPr>
              <a:t>V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2" name="Google Shape;712;p65"/>
          <p:cNvSpPr txBox="1"/>
          <p:nvPr/>
        </p:nvSpPr>
        <p:spPr>
          <a:xfrm>
            <a:off x="3640325" y="2102063"/>
            <a:ext cx="22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-CA" sz="1200">
                <a:latin typeface="Lato"/>
                <a:ea typeface="Lato"/>
                <a:cs typeface="Lato"/>
                <a:sym typeface="Lato"/>
              </a:rPr>
              <a:t>F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3" name="Google Shape;713;p65"/>
          <p:cNvSpPr txBox="1"/>
          <p:nvPr/>
        </p:nvSpPr>
        <p:spPr>
          <a:xfrm>
            <a:off x="3397400" y="2816063"/>
            <a:ext cx="22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latin typeface="Lato"/>
                <a:ea typeface="Lato"/>
                <a:cs typeface="Lato"/>
                <a:sym typeface="Lato"/>
              </a:rPr>
              <a:t>2V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4" name="Google Shape;714;p65"/>
          <p:cNvSpPr txBox="1"/>
          <p:nvPr/>
        </p:nvSpPr>
        <p:spPr>
          <a:xfrm>
            <a:off x="3890375" y="2816063"/>
            <a:ext cx="220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-CA" sz="1200">
                <a:latin typeface="Lato"/>
                <a:ea typeface="Lato"/>
                <a:cs typeface="Lato"/>
                <a:sym typeface="Lato"/>
              </a:rPr>
              <a:t>F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7" name="Google Shape;707;p65"/>
          <p:cNvSpPr/>
          <p:nvPr/>
        </p:nvSpPr>
        <p:spPr>
          <a:xfrm>
            <a:off x="3854225" y="3120563"/>
            <a:ext cx="234300" cy="234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>
                <a:solidFill>
                  <a:srgbClr val="38761D"/>
                </a:solidFill>
              </a:rPr>
              <a:t>G</a:t>
            </a:r>
            <a:endParaRPr/>
          </a:p>
        </p:txBody>
      </p:sp>
      <p:pic>
        <p:nvPicPr>
          <p:cNvPr id="715" name="Google Shape;71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123" y="1662612"/>
            <a:ext cx="1723599" cy="173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66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PHASE D’APPRENTISSAGE 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VARIABLES CONTINUES</a:t>
            </a:r>
            <a:endParaRPr/>
          </a:p>
        </p:txBody>
      </p:sp>
      <p:pic>
        <p:nvPicPr>
          <p:cNvPr descr="decision11.png" id="721" name="Google Shape;72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100" y="883375"/>
            <a:ext cx="3241206" cy="24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67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PHASE D’APPRENTISSAGE 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VARIABLES CONTINUES</a:t>
            </a:r>
            <a:endParaRPr/>
          </a:p>
        </p:txBody>
      </p:sp>
      <p:pic>
        <p:nvPicPr>
          <p:cNvPr descr="decision12.png" id="727" name="Google Shape;72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000" y="886500"/>
            <a:ext cx="3227503" cy="241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8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PHASE D’APPRENTISSAGE 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VARIABLES CONTINUES</a:t>
            </a:r>
            <a:endParaRPr/>
          </a:p>
        </p:txBody>
      </p:sp>
      <p:pic>
        <p:nvPicPr>
          <p:cNvPr descr="decision13.png" id="733" name="Google Shape;73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463" y="905275"/>
            <a:ext cx="3216579" cy="24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/>
        </p:nvSpPr>
        <p:spPr>
          <a:xfrm>
            <a:off x="741700" y="1127000"/>
            <a:ext cx="31140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Presque rien à faire! Seulement</a:t>
            </a:r>
            <a:r>
              <a:rPr lang="en-CA" sz="1300"/>
              <a:t> </a:t>
            </a:r>
            <a:r>
              <a:rPr b="0" i="0" lang="en-CA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choisir: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0" i="0" lang="en-CA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</a:t>
            </a:r>
            <a:r>
              <a:rPr b="1" i="0" lang="en-CA" sz="13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 nombre de voisins K</a:t>
            </a:r>
            <a:endParaRPr b="1" i="0" sz="1300" u="none" cap="none" strike="noStrike">
              <a:solidFill>
                <a:srgbClr val="3333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0" i="0" lang="en-CA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 une</a:t>
            </a:r>
            <a:r>
              <a:rPr lang="en-CA" sz="13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CA" sz="13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distance</a:t>
            </a:r>
            <a:endParaRPr sz="1300"/>
          </a:p>
          <a:p>
            <a:pPr indent="0" lvl="0" marL="0" marR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5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MODÉLISATION/APPRENTISSAGE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69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PHASE D’APPRENTISSAGE 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VARIABLES CONTINUES</a:t>
            </a:r>
            <a:endParaRPr/>
          </a:p>
        </p:txBody>
      </p:sp>
      <p:pic>
        <p:nvPicPr>
          <p:cNvPr descr="arbre1.png" id="739" name="Google Shape;73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450" y="870850"/>
            <a:ext cx="3212492" cy="24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70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PHASE D’APPRENTISSAGE 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VARIABLES CONTINUES</a:t>
            </a:r>
            <a:endParaRPr/>
          </a:p>
        </p:txBody>
      </p:sp>
      <p:pic>
        <p:nvPicPr>
          <p:cNvPr descr="decision21.png" id="745" name="Google Shape;74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738" y="899025"/>
            <a:ext cx="3222031" cy="24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71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PHASE D’APPRENTISSAGE 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VARIABLES CONTINUES</a:t>
            </a:r>
            <a:endParaRPr/>
          </a:p>
        </p:txBody>
      </p:sp>
      <p:pic>
        <p:nvPicPr>
          <p:cNvPr descr="decision22.png" id="751" name="Google Shape;75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213" y="867725"/>
            <a:ext cx="3207067" cy="241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2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PHASE D’APPRENTISSAGE 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VARIABLES CONTINUES</a:t>
            </a:r>
            <a:endParaRPr/>
          </a:p>
        </p:txBody>
      </p:sp>
      <p:pic>
        <p:nvPicPr>
          <p:cNvPr descr="arbre2.png" id="757" name="Google Shape;75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888" y="877125"/>
            <a:ext cx="3205730" cy="24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73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PHASE D’APPRENTISSAGE 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VARIABLES CONTINUES</a:t>
            </a:r>
            <a:endParaRPr/>
          </a:p>
        </p:txBody>
      </p:sp>
      <p:pic>
        <p:nvPicPr>
          <p:cNvPr descr="decision31.png" id="763" name="Google Shape;76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463" y="892775"/>
            <a:ext cx="3216579" cy="24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74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PHASE D’APPRENTISSAGE 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VARIABLES CONTINUES</a:t>
            </a:r>
            <a:endParaRPr/>
          </a:p>
        </p:txBody>
      </p:sp>
      <p:pic>
        <p:nvPicPr>
          <p:cNvPr descr="decision32.png" id="769" name="Google Shape;76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925" y="895875"/>
            <a:ext cx="3201657" cy="24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75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PHASE D’APPRENTISSAGE 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VARIABLES CONTINUES</a:t>
            </a:r>
            <a:endParaRPr/>
          </a:p>
        </p:txBody>
      </p:sp>
      <p:pic>
        <p:nvPicPr>
          <p:cNvPr descr="arbre3.png" id="775" name="Google Shape;77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738" y="895875"/>
            <a:ext cx="3222031" cy="24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76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PHASE D’APPRENTISSAGE 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VARIABLES CONTINUES</a:t>
            </a:r>
            <a:endParaRPr/>
          </a:p>
        </p:txBody>
      </p:sp>
      <p:pic>
        <p:nvPicPr>
          <p:cNvPr descr="decision41.png" id="781" name="Google Shape;78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650" y="905275"/>
            <a:ext cx="3192201" cy="24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77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PHASE D’APPRENTISSAGE 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VARIABLES CONTINUES</a:t>
            </a:r>
            <a:endParaRPr/>
          </a:p>
        </p:txBody>
      </p:sp>
      <p:pic>
        <p:nvPicPr>
          <p:cNvPr descr="decision42.png" id="787" name="Google Shape;78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138" y="886500"/>
            <a:ext cx="3215227" cy="241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78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PHASE D’APPRENTISSAGE 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VARIABLES CONTINUES</a:t>
            </a:r>
            <a:endParaRPr/>
          </a:p>
        </p:txBody>
      </p:sp>
      <p:pic>
        <p:nvPicPr>
          <p:cNvPr descr="arbre4.png" id="793" name="Google Shape;79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638" y="870850"/>
            <a:ext cx="3226125" cy="24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/>
        </p:nvSpPr>
        <p:spPr>
          <a:xfrm>
            <a:off x="25450" y="648200"/>
            <a:ext cx="4546500" cy="28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Pour chaque élément de l’ensemble de test, on regarde la valeur des</a:t>
            </a:r>
            <a:r>
              <a:rPr lang="en-CA" sz="13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CA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points voisins de l’ensemble d’apprentissage et on procède à un</a:t>
            </a:r>
            <a:r>
              <a:rPr b="1" i="0" lang="en-CA" sz="13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 vote</a:t>
            </a:r>
            <a:r>
              <a:rPr lang="en-CA" sz="13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CA" sz="13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majoritaire</a:t>
            </a:r>
            <a:r>
              <a:rPr b="0" i="0" lang="en-CA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  <a:p>
            <a:pPr indent="0" lvl="0" marL="0" rt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CA" sz="1300">
                <a:solidFill>
                  <a:schemeClr val="dk1"/>
                </a:solidFill>
              </a:rPr>
              <a:t>INPUT :</a:t>
            </a:r>
            <a:r>
              <a:rPr lang="en-CA" sz="1300">
                <a:solidFill>
                  <a:schemeClr val="dk1"/>
                </a:solidFill>
              </a:rPr>
              <a:t> Ensemble d’apprentissage (Xtrain, Ytrain), ensemble de test (Xtest , Ytest ), distance D, nombre de voisins K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CA" sz="1300">
                <a:solidFill>
                  <a:schemeClr val="accent1"/>
                </a:solidFill>
              </a:rPr>
              <a:t>for</a:t>
            </a:r>
            <a:r>
              <a:rPr lang="en-CA" sz="1300">
                <a:solidFill>
                  <a:schemeClr val="dk1"/>
                </a:solidFill>
              </a:rPr>
              <a:t> </a:t>
            </a:r>
            <a:r>
              <a:rPr b="1" lang="en-CA" sz="1300">
                <a:solidFill>
                  <a:srgbClr val="CC0000"/>
                </a:solidFill>
              </a:rPr>
              <a:t>x</a:t>
            </a:r>
            <a:r>
              <a:rPr lang="en-CA" sz="1300">
                <a:solidFill>
                  <a:schemeClr val="dk1"/>
                </a:solidFill>
              </a:rPr>
              <a:t> </a:t>
            </a:r>
            <a:r>
              <a:rPr lang="en-CA" sz="1300">
                <a:solidFill>
                  <a:srgbClr val="202124"/>
                </a:solidFill>
                <a:highlight>
                  <a:srgbClr val="FFFFFF"/>
                </a:highlight>
              </a:rPr>
              <a:t>∈</a:t>
            </a:r>
            <a:r>
              <a:rPr lang="en-CA" sz="1300">
                <a:solidFill>
                  <a:schemeClr val="dk1"/>
                </a:solidFill>
              </a:rPr>
              <a:t> Xtest</a:t>
            </a:r>
            <a:r>
              <a:rPr b="1" lang="en-CA" sz="1300">
                <a:solidFill>
                  <a:schemeClr val="dk1"/>
                </a:solidFill>
              </a:rPr>
              <a:t> </a:t>
            </a:r>
            <a:r>
              <a:rPr b="1" lang="en-CA" sz="1300">
                <a:solidFill>
                  <a:schemeClr val="accent1"/>
                </a:solidFill>
              </a:rPr>
              <a:t>do</a:t>
            </a:r>
            <a:endParaRPr sz="1300">
              <a:solidFill>
                <a:schemeClr val="accent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CA" sz="1300">
                <a:solidFill>
                  <a:schemeClr val="accent1"/>
                </a:solidFill>
              </a:rPr>
              <a:t>for</a:t>
            </a:r>
            <a:r>
              <a:rPr lang="en-CA" sz="1300">
                <a:solidFill>
                  <a:schemeClr val="dk1"/>
                </a:solidFill>
              </a:rPr>
              <a:t> </a:t>
            </a:r>
            <a:r>
              <a:rPr b="1" lang="en-CA" sz="1300">
                <a:solidFill>
                  <a:srgbClr val="CC0000"/>
                </a:solidFill>
              </a:rPr>
              <a:t>x’</a:t>
            </a:r>
            <a:r>
              <a:rPr lang="en-CA" sz="1300">
                <a:solidFill>
                  <a:schemeClr val="dk1"/>
                </a:solidFill>
              </a:rPr>
              <a:t> </a:t>
            </a:r>
            <a:r>
              <a:rPr lang="en-CA" sz="1300">
                <a:solidFill>
                  <a:srgbClr val="202124"/>
                </a:solidFill>
                <a:highlight>
                  <a:srgbClr val="FFFFFF"/>
                </a:highlight>
              </a:rPr>
              <a:t>∈</a:t>
            </a:r>
            <a:r>
              <a:rPr lang="en-CA" sz="1300">
                <a:solidFill>
                  <a:schemeClr val="dk1"/>
                </a:solidFill>
              </a:rPr>
              <a:t> Xtrain </a:t>
            </a:r>
            <a:r>
              <a:rPr b="1" lang="en-CA" sz="1300">
                <a:solidFill>
                  <a:schemeClr val="accent1"/>
                </a:solidFill>
              </a:rPr>
              <a:t>do</a:t>
            </a:r>
            <a:endParaRPr b="1" sz="1300">
              <a:solidFill>
                <a:schemeClr val="accent1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CA" sz="1300">
                <a:solidFill>
                  <a:schemeClr val="dk1"/>
                </a:solidFill>
              </a:rPr>
              <a:t>Calculer distance </a:t>
            </a:r>
            <a:r>
              <a:rPr b="1" lang="en-CA" sz="1300">
                <a:solidFill>
                  <a:srgbClr val="9900FF"/>
                </a:solidFill>
              </a:rPr>
              <a:t>D</a:t>
            </a:r>
            <a:r>
              <a:rPr lang="en-CA" sz="1300">
                <a:solidFill>
                  <a:schemeClr val="dk1"/>
                </a:solidFill>
              </a:rPr>
              <a:t>(</a:t>
            </a:r>
            <a:r>
              <a:rPr b="1" lang="en-CA" sz="1300">
                <a:solidFill>
                  <a:srgbClr val="CC0000"/>
                </a:solidFill>
              </a:rPr>
              <a:t>x</a:t>
            </a:r>
            <a:r>
              <a:rPr lang="en-CA" sz="1300">
                <a:solidFill>
                  <a:schemeClr val="dk1"/>
                </a:solidFill>
              </a:rPr>
              <a:t>, </a:t>
            </a:r>
            <a:r>
              <a:rPr b="1" lang="en-CA" sz="1300">
                <a:solidFill>
                  <a:srgbClr val="CC0000"/>
                </a:solidFill>
              </a:rPr>
              <a:t>x’</a:t>
            </a:r>
            <a:r>
              <a:rPr lang="en-CA" sz="1300">
                <a:solidFill>
                  <a:schemeClr val="dk1"/>
                </a:solidFill>
              </a:rPr>
              <a:t>)</a:t>
            </a:r>
            <a:endParaRPr sz="13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CA" sz="1300">
                <a:solidFill>
                  <a:schemeClr val="dk1"/>
                </a:solidFill>
              </a:rPr>
              <a:t>Trouver les K voisins x’ les plus proches au sens de </a:t>
            </a:r>
            <a:r>
              <a:rPr b="1" lang="en-CA" sz="1300">
                <a:solidFill>
                  <a:srgbClr val="9900FF"/>
                </a:solidFill>
              </a:rPr>
              <a:t>D</a:t>
            </a:r>
            <a:endParaRPr b="1" sz="1300">
              <a:solidFill>
                <a:srgbClr val="9900FF"/>
              </a:solidFill>
            </a:endParaRPr>
          </a:p>
          <a:p>
            <a:pPr indent="457200" lvl="0" marL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CA" sz="1300">
                <a:solidFill>
                  <a:schemeClr val="dk1"/>
                </a:solidFill>
              </a:rPr>
              <a:t>Assigner à </a:t>
            </a:r>
            <a:r>
              <a:rPr b="1" lang="en-CA" sz="1300">
                <a:solidFill>
                  <a:srgbClr val="CC0000"/>
                </a:solidFill>
              </a:rPr>
              <a:t>x</a:t>
            </a:r>
            <a:r>
              <a:rPr lang="en-CA" sz="1300">
                <a:solidFill>
                  <a:schemeClr val="dk1"/>
                </a:solidFill>
              </a:rPr>
              <a:t> la classe la + fréquente chez ces K voisins</a:t>
            </a:r>
            <a:endParaRPr sz="13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dk1"/>
                </a:solidFill>
              </a:rPr>
              <a:t>(si égalité, choisir la classe qui a le voisin + proche)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6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CLASSIFICATION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79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PHASE D’APPRENTISSAGE 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VARIABLES CONTINUES</a:t>
            </a:r>
            <a:endParaRPr/>
          </a:p>
        </p:txBody>
      </p:sp>
      <p:pic>
        <p:nvPicPr>
          <p:cNvPr descr="decision51.png" id="799" name="Google Shape;79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738" y="911525"/>
            <a:ext cx="3222031" cy="24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80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PHASE D’APPRENTISSAGE 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VARIABLES CONTINUES</a:t>
            </a:r>
            <a:endParaRPr/>
          </a:p>
        </p:txBody>
      </p:sp>
      <p:pic>
        <p:nvPicPr>
          <p:cNvPr descr="decision52.png" id="805" name="Google Shape;80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500" y="886500"/>
            <a:ext cx="3208405" cy="24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81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PHASE D’APPRENTISSAGE 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VARIABLES CONTINUES</a:t>
            </a:r>
            <a:endParaRPr/>
          </a:p>
        </p:txBody>
      </p:sp>
      <p:pic>
        <p:nvPicPr>
          <p:cNvPr descr="arbre5.png" id="811" name="Google Shape;81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413" y="886500"/>
            <a:ext cx="3220666" cy="24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82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PHASE DE TEST (ou de PREDICTION):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VARIABLES CONTINUES</a:t>
            </a:r>
            <a:endParaRPr/>
          </a:p>
        </p:txBody>
      </p:sp>
      <p:pic>
        <p:nvPicPr>
          <p:cNvPr descr="test_arbre1.png" id="817" name="Google Shape;81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688" y="886500"/>
            <a:ext cx="3226125" cy="24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83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PHASE DE TEST</a:t>
            </a:r>
            <a:r>
              <a:rPr lang="en-CA"/>
              <a:t> (ou de PREDICTION)</a:t>
            </a:r>
            <a:r>
              <a:rPr lang="en-CA"/>
              <a:t> 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VARIABLES CONTINUES</a:t>
            </a:r>
            <a:endParaRPr/>
          </a:p>
        </p:txBody>
      </p:sp>
      <p:pic>
        <p:nvPicPr>
          <p:cNvPr descr="test_arbre2.png" id="823" name="Google Shape;82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200" y="886500"/>
            <a:ext cx="3232990" cy="24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84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PHASE DE TEST</a:t>
            </a:r>
            <a:r>
              <a:rPr lang="en-CA"/>
              <a:t> (ou de PREDICTION)</a:t>
            </a:r>
            <a:r>
              <a:rPr lang="en-CA"/>
              <a:t> 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VARIABLES CONTINUES</a:t>
            </a:r>
            <a:endParaRPr/>
          </a:p>
        </p:txBody>
      </p:sp>
      <p:pic>
        <p:nvPicPr>
          <p:cNvPr descr="test_arbre3.png" id="829" name="Google Shape;82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138" y="899000"/>
            <a:ext cx="3215227" cy="241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85"/>
          <p:cNvSpPr txBox="1"/>
          <p:nvPr/>
        </p:nvSpPr>
        <p:spPr>
          <a:xfrm>
            <a:off x="80975" y="652475"/>
            <a:ext cx="4516500" cy="28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13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Noeud</a:t>
            </a:r>
            <a:r>
              <a:rPr b="0" i="0" lang="en-CA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endroit de coupure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rgbClr val="33339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CA" sz="1300">
                <a:solidFill>
                  <a:srgbClr val="333399"/>
                </a:solidFill>
              </a:rPr>
              <a:t>Racine</a:t>
            </a:r>
            <a:r>
              <a:rPr lang="en-CA" sz="1300">
                <a:solidFill>
                  <a:schemeClr val="dk1"/>
                </a:solidFill>
              </a:rPr>
              <a:t> : noeud initial, aucune coupure n’a été faite.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4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>
              <a:solidFill>
                <a:srgbClr val="333399"/>
              </a:solidFill>
            </a:endParaRPr>
          </a:p>
          <a:p>
            <a:pPr indent="0" lvl="0" marL="0" rtl="0" algn="l">
              <a:lnSpc>
                <a:spcPct val="145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300">
                <a:solidFill>
                  <a:srgbClr val="333399"/>
                </a:solidFill>
              </a:rPr>
              <a:t>Feuille</a:t>
            </a:r>
            <a:r>
              <a:rPr lang="en-CA" sz="1300">
                <a:solidFill>
                  <a:schemeClr val="dk1"/>
                </a:solidFill>
              </a:rPr>
              <a:t> : extrémité de l’arbre (noeud qui n’est pas divisé).</a:t>
            </a:r>
            <a:br>
              <a:rPr lang="en-CA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4545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CA" sz="1300">
                <a:solidFill>
                  <a:srgbClr val="333399"/>
                </a:solidFill>
              </a:rPr>
              <a:t>Profondeur</a:t>
            </a:r>
            <a:r>
              <a:rPr lang="en-CA" sz="1300">
                <a:solidFill>
                  <a:schemeClr val="dk1"/>
                </a:solidFill>
              </a:rPr>
              <a:t> : nombre de niveaux de l’arbre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>
              <a:solidFill>
                <a:srgbClr val="333399"/>
              </a:solidFill>
            </a:endParaRPr>
          </a:p>
          <a:p>
            <a:pPr indent="0" lvl="0" marL="0" rt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300">
                <a:solidFill>
                  <a:srgbClr val="333399"/>
                </a:solidFill>
              </a:rPr>
              <a:t>Taille minimale des noeuds</a:t>
            </a:r>
            <a:r>
              <a:rPr lang="en-CA" sz="1300">
                <a:solidFill>
                  <a:schemeClr val="dk1"/>
                </a:solidFill>
              </a:rPr>
              <a:t> : nombre minimal de points de</a:t>
            </a:r>
            <a:br>
              <a:rPr lang="en-CA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CA" sz="1300">
                <a:solidFill>
                  <a:schemeClr val="dk1"/>
                </a:solidFill>
              </a:rPr>
              <a:t>l’ensemble d’apprentissage toléré dans un noeud non-feuille.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300">
                <a:solidFill>
                  <a:srgbClr val="333399"/>
                </a:solidFill>
              </a:rPr>
              <a:t>Critère de séparation</a:t>
            </a:r>
            <a:r>
              <a:rPr lang="en-CA" sz="1300">
                <a:solidFill>
                  <a:schemeClr val="dk1"/>
                </a:solidFill>
              </a:rPr>
              <a:t> : critère selon lequel on choisit la variable et/ou la</a:t>
            </a:r>
            <a:r>
              <a:rPr lang="en-CA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CA" sz="1300">
                <a:solidFill>
                  <a:schemeClr val="dk1"/>
                </a:solidFill>
              </a:rPr>
              <a:t>coupure à faire au niveau d’un noeud.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85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VOCABULAIRE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86"/>
          <p:cNvSpPr txBox="1"/>
          <p:nvPr>
            <p:ph type="title"/>
          </p:nvPr>
        </p:nvSpPr>
        <p:spPr>
          <a:xfrm>
            <a:off x="28150" y="0"/>
            <a:ext cx="4546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TESTER SI UN NOEUD EST TERMINAL</a:t>
            </a:r>
            <a:endParaRPr/>
          </a:p>
        </p:txBody>
      </p:sp>
      <p:sp>
        <p:nvSpPr>
          <p:cNvPr id="841" name="Google Shape;841;p86"/>
          <p:cNvSpPr txBox="1"/>
          <p:nvPr/>
        </p:nvSpPr>
        <p:spPr>
          <a:xfrm>
            <a:off x="65950" y="641000"/>
            <a:ext cx="4531500" cy="28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/>
              <a:t>Un noeud est dit “terminal” quand on arrête de le séparer. C’est donc une feuille. Plusieurs </a:t>
            </a:r>
            <a:r>
              <a:rPr b="0" i="0" lang="en-CA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critères </a:t>
            </a:r>
            <a:r>
              <a:rPr lang="en-CA" sz="1300"/>
              <a:t>(c’est un OU) </a:t>
            </a:r>
            <a:r>
              <a:rPr b="0" i="0" lang="en-CA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300"/>
          </a:p>
          <a:p>
            <a:pPr indent="-311150" lvl="0" marL="457200" rt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CA" sz="1300">
                <a:solidFill>
                  <a:srgbClr val="333399"/>
                </a:solidFill>
              </a:rPr>
              <a:t>Profondeur </a:t>
            </a:r>
            <a:r>
              <a:rPr lang="en-CA" sz="1300">
                <a:solidFill>
                  <a:schemeClr val="dk1"/>
                </a:solidFill>
              </a:rPr>
              <a:t>: le noeud a atteint la profondeur max.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-CA" sz="1300">
                <a:solidFill>
                  <a:srgbClr val="333399"/>
                </a:solidFill>
              </a:rPr>
              <a:t>Taille</a:t>
            </a:r>
            <a:r>
              <a:rPr lang="en-CA" sz="1300">
                <a:solidFill>
                  <a:schemeClr val="dk1"/>
                </a:solidFill>
              </a:rPr>
              <a:t> : le noeud a moins que le nombre minimal d’éléments.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-CA" sz="1300">
                <a:solidFill>
                  <a:srgbClr val="333399"/>
                </a:solidFill>
              </a:rPr>
              <a:t>Ratio des classes dans le noeud</a:t>
            </a:r>
            <a:r>
              <a:rPr lang="en-CA" sz="1300">
                <a:solidFill>
                  <a:schemeClr val="dk1"/>
                </a:solidFill>
              </a:rPr>
              <a:t> : le ratio classe majoritaire /</a:t>
            </a:r>
            <a:r>
              <a:rPr lang="en-CA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CA" sz="1300">
                <a:solidFill>
                  <a:schemeClr val="dk1"/>
                </a:solidFill>
              </a:rPr>
              <a:t>total des éléments du noeud est supérieur à une valeur seuil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12844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CA" sz="1300">
                <a:solidFill>
                  <a:schemeClr val="dk1"/>
                </a:solidFill>
              </a:rPr>
              <a:t>Ou autres critères similaires du type “séparer le noeud ne sert visiblement à rien”.</a:t>
            </a:r>
            <a:endParaRPr sz="1300"/>
          </a:p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87"/>
          <p:cNvSpPr txBox="1"/>
          <p:nvPr>
            <p:ph type="title"/>
          </p:nvPr>
        </p:nvSpPr>
        <p:spPr>
          <a:xfrm>
            <a:off x="28150" y="0"/>
            <a:ext cx="4546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TESTER SI UN NOEUD EST TERMINAL</a:t>
            </a:r>
            <a:endParaRPr/>
          </a:p>
        </p:txBody>
      </p:sp>
      <p:pic>
        <p:nvPicPr>
          <p:cNvPr descr="ratio_feuilles.png" id="847" name="Google Shape;84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900" y="694100"/>
            <a:ext cx="3515601" cy="264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88"/>
          <p:cNvSpPr txBox="1"/>
          <p:nvPr/>
        </p:nvSpPr>
        <p:spPr>
          <a:xfrm>
            <a:off x="28150" y="682700"/>
            <a:ext cx="4521000" cy="27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13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Objectif:</a:t>
            </a:r>
            <a:r>
              <a:rPr lang="en-CA" sz="1300"/>
              <a:t> </a:t>
            </a:r>
            <a:r>
              <a:rPr b="0" i="0" lang="en-CA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Choisir la variable, et </a:t>
            </a:r>
            <a:r>
              <a:rPr lang="en-CA" sz="1300"/>
              <a:t>s</a:t>
            </a:r>
            <a:r>
              <a:rPr b="0" i="0" lang="en-CA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coupe, qui maximise le gain en</a:t>
            </a:r>
            <a:r>
              <a:rPr b="1" i="0" lang="en-CA" sz="13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 pureté</a:t>
            </a:r>
            <a:r>
              <a:rPr b="0" i="0" lang="en-CA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ou en</a:t>
            </a:r>
            <a:r>
              <a:rPr lang="en-CA" sz="13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CA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information</a:t>
            </a:r>
            <a:r>
              <a:rPr lang="en-CA" sz="1300"/>
              <a:t> (on ne peut</a:t>
            </a:r>
            <a:r>
              <a:rPr lang="en-CA" sz="1300">
                <a:solidFill>
                  <a:schemeClr val="dk1"/>
                </a:solidFill>
              </a:rPr>
              <a:t> segmenter que sur</a:t>
            </a:r>
            <a:r>
              <a:rPr b="1" lang="en-CA" sz="1300">
                <a:solidFill>
                  <a:srgbClr val="333399"/>
                </a:solidFill>
              </a:rPr>
              <a:t> une variable à la fois</a:t>
            </a:r>
            <a:r>
              <a:rPr lang="en-CA" sz="1300">
                <a:solidFill>
                  <a:schemeClr val="dk1"/>
                </a:solidFill>
              </a:rPr>
              <a:t>).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marR="0" rt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CA" sz="1300">
                <a:solidFill>
                  <a:schemeClr val="dk1"/>
                </a:solidFill>
              </a:rPr>
              <a:t>Cas </a:t>
            </a:r>
            <a:r>
              <a:rPr b="1" lang="en-CA" sz="1300">
                <a:solidFill>
                  <a:schemeClr val="dk1"/>
                </a:solidFill>
              </a:rPr>
              <a:t>continu</a:t>
            </a:r>
            <a:r>
              <a:rPr lang="en-CA" sz="1300">
                <a:solidFill>
                  <a:schemeClr val="dk1"/>
                </a:solidFill>
              </a:rPr>
              <a:t> : la segmentation est typiquement de la forme</a:t>
            </a:r>
            <a:r>
              <a:rPr lang="en-CA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CA" sz="1300">
                <a:solidFill>
                  <a:schemeClr val="dk1"/>
                </a:solidFill>
              </a:rPr>
              <a:t>"variable &gt; valeur"  ou , "variable ≤ valeur".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marR="0" rt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CA" sz="1300">
                <a:solidFill>
                  <a:schemeClr val="dk1"/>
                </a:solidFill>
              </a:rPr>
              <a:t>Cas </a:t>
            </a:r>
            <a:r>
              <a:rPr b="1" lang="en-CA" sz="1300">
                <a:solidFill>
                  <a:schemeClr val="dk1"/>
                </a:solidFill>
              </a:rPr>
              <a:t>discret</a:t>
            </a:r>
            <a:r>
              <a:rPr lang="en-CA" sz="1300">
                <a:solidFill>
                  <a:schemeClr val="dk1"/>
                </a:solidFill>
              </a:rPr>
              <a:t> : la segmentation se fait sur 1 valeur (e.g.: "variable = valeur" ou "variable ≠ valeur") (ou K valeurs)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467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300">
                <a:solidFill>
                  <a:srgbClr val="333399"/>
                </a:solidFill>
              </a:rPr>
              <a:t>On a une approche est gloutonne</a:t>
            </a:r>
            <a:r>
              <a:rPr lang="en-CA" sz="1300">
                <a:solidFill>
                  <a:schemeClr val="dk1"/>
                </a:solidFill>
              </a:rPr>
              <a:t> : on teste chaque variable et chaque coupure</a:t>
            </a:r>
            <a:r>
              <a:rPr lang="en-CA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CA" sz="1300">
                <a:solidFill>
                  <a:schemeClr val="dk1"/>
                </a:solidFill>
              </a:rPr>
              <a:t>possible et on choisit la meilleure </a:t>
            </a:r>
            <a:r>
              <a:rPr i="1" lang="en-CA" sz="1300">
                <a:solidFill>
                  <a:schemeClr val="dk1"/>
                </a:solidFill>
              </a:rPr>
              <a:t>à ce stade</a:t>
            </a:r>
            <a:r>
              <a:rPr lang="en-CA" sz="1300">
                <a:solidFill>
                  <a:schemeClr val="dk1"/>
                </a:solidFill>
              </a:rPr>
              <a:t>.     -&gt; Mais comment </a:t>
            </a:r>
            <a:r>
              <a:rPr b="1" lang="en-CA" sz="1300">
                <a:solidFill>
                  <a:schemeClr val="dk1"/>
                </a:solidFill>
              </a:rPr>
              <a:t>évalue</a:t>
            </a:r>
            <a:r>
              <a:rPr lang="en-CA" sz="1300">
                <a:solidFill>
                  <a:schemeClr val="dk1"/>
                </a:solidFill>
              </a:rPr>
              <a:t>-t-on? 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88"/>
          <p:cNvSpPr txBox="1"/>
          <p:nvPr>
            <p:ph type="title"/>
          </p:nvPr>
        </p:nvSpPr>
        <p:spPr>
          <a:xfrm>
            <a:off x="2815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CHOIX DE LA VARIABLE DE COUPURE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/>
        </p:nvSpPr>
        <p:spPr>
          <a:xfrm>
            <a:off x="25450" y="648125"/>
            <a:ext cx="4546500" cy="27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Pour chaque élément de l’ensemble de test, on regarde la valeur des</a:t>
            </a:r>
            <a:r>
              <a:rPr lang="en-CA" sz="13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CA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points voisins de l’ensemble d’apprentissage et on procède à une</a:t>
            </a:r>
            <a:r>
              <a:rPr b="1" i="0" lang="en-CA" sz="13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CA" sz="1300">
                <a:solidFill>
                  <a:srgbClr val="333399"/>
                </a:solidFill>
              </a:rPr>
              <a:t>moyenn</a:t>
            </a:r>
            <a:r>
              <a:rPr b="1" i="0" lang="en-CA" sz="13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b="0" i="0" lang="en-CA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  <a:p>
            <a:pPr indent="0" lvl="0" marL="0" rt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CA" sz="1300">
                <a:solidFill>
                  <a:schemeClr val="dk1"/>
                </a:solidFill>
              </a:rPr>
              <a:t>INPUT :</a:t>
            </a:r>
            <a:r>
              <a:rPr lang="en-CA" sz="1300">
                <a:solidFill>
                  <a:schemeClr val="dk1"/>
                </a:solidFill>
              </a:rPr>
              <a:t> Ensemble d’apprentissage (Xtrain, Ytrain), ensemble de test (Xtest , Ytest ), distance D, nombre de voisins K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CA" sz="1300">
                <a:solidFill>
                  <a:schemeClr val="accent1"/>
                </a:solidFill>
              </a:rPr>
              <a:t>for</a:t>
            </a:r>
            <a:r>
              <a:rPr lang="en-CA" sz="1300">
                <a:solidFill>
                  <a:schemeClr val="dk1"/>
                </a:solidFill>
              </a:rPr>
              <a:t> </a:t>
            </a:r>
            <a:r>
              <a:rPr b="1" lang="en-CA" sz="1300">
                <a:solidFill>
                  <a:srgbClr val="CC0000"/>
                </a:solidFill>
              </a:rPr>
              <a:t>x</a:t>
            </a:r>
            <a:r>
              <a:rPr lang="en-CA" sz="1300">
                <a:solidFill>
                  <a:schemeClr val="dk1"/>
                </a:solidFill>
              </a:rPr>
              <a:t> </a:t>
            </a:r>
            <a:r>
              <a:rPr lang="en-CA" sz="1300">
                <a:solidFill>
                  <a:srgbClr val="202124"/>
                </a:solidFill>
                <a:highlight>
                  <a:srgbClr val="FFFFFF"/>
                </a:highlight>
              </a:rPr>
              <a:t>∈</a:t>
            </a:r>
            <a:r>
              <a:rPr lang="en-CA" sz="1300">
                <a:solidFill>
                  <a:schemeClr val="dk1"/>
                </a:solidFill>
              </a:rPr>
              <a:t> Xtest</a:t>
            </a:r>
            <a:r>
              <a:rPr b="1" lang="en-CA" sz="1300">
                <a:solidFill>
                  <a:schemeClr val="dk1"/>
                </a:solidFill>
              </a:rPr>
              <a:t> </a:t>
            </a:r>
            <a:r>
              <a:rPr b="1" lang="en-CA" sz="1300">
                <a:solidFill>
                  <a:schemeClr val="accent1"/>
                </a:solidFill>
              </a:rPr>
              <a:t>do</a:t>
            </a:r>
            <a:endParaRPr sz="1300">
              <a:solidFill>
                <a:schemeClr val="accent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CA" sz="1300">
                <a:solidFill>
                  <a:schemeClr val="accent1"/>
                </a:solidFill>
              </a:rPr>
              <a:t>for</a:t>
            </a:r>
            <a:r>
              <a:rPr lang="en-CA" sz="1300">
                <a:solidFill>
                  <a:schemeClr val="dk1"/>
                </a:solidFill>
              </a:rPr>
              <a:t> </a:t>
            </a:r>
            <a:r>
              <a:rPr b="1" lang="en-CA" sz="1300">
                <a:solidFill>
                  <a:srgbClr val="CC0000"/>
                </a:solidFill>
              </a:rPr>
              <a:t>x’</a:t>
            </a:r>
            <a:r>
              <a:rPr lang="en-CA" sz="1300">
                <a:solidFill>
                  <a:schemeClr val="dk1"/>
                </a:solidFill>
              </a:rPr>
              <a:t> </a:t>
            </a:r>
            <a:r>
              <a:rPr lang="en-CA" sz="1300">
                <a:solidFill>
                  <a:srgbClr val="202124"/>
                </a:solidFill>
                <a:highlight>
                  <a:srgbClr val="FFFFFF"/>
                </a:highlight>
              </a:rPr>
              <a:t>∈</a:t>
            </a:r>
            <a:r>
              <a:rPr lang="en-CA" sz="1300">
                <a:solidFill>
                  <a:schemeClr val="dk1"/>
                </a:solidFill>
              </a:rPr>
              <a:t> Xtrain </a:t>
            </a:r>
            <a:r>
              <a:rPr b="1" lang="en-CA" sz="1300">
                <a:solidFill>
                  <a:schemeClr val="accent1"/>
                </a:solidFill>
              </a:rPr>
              <a:t>do</a:t>
            </a:r>
            <a:endParaRPr b="1" sz="1300">
              <a:solidFill>
                <a:schemeClr val="accent1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CA" sz="1300">
                <a:solidFill>
                  <a:schemeClr val="dk1"/>
                </a:solidFill>
              </a:rPr>
              <a:t>Calculer distance </a:t>
            </a:r>
            <a:r>
              <a:rPr b="1" lang="en-CA" sz="1300">
                <a:solidFill>
                  <a:srgbClr val="9900FF"/>
                </a:solidFill>
              </a:rPr>
              <a:t>D</a:t>
            </a:r>
            <a:r>
              <a:rPr lang="en-CA" sz="1300">
                <a:solidFill>
                  <a:schemeClr val="dk1"/>
                </a:solidFill>
              </a:rPr>
              <a:t>(</a:t>
            </a:r>
            <a:r>
              <a:rPr b="1" lang="en-CA" sz="1300">
                <a:solidFill>
                  <a:srgbClr val="CC0000"/>
                </a:solidFill>
              </a:rPr>
              <a:t>x</a:t>
            </a:r>
            <a:r>
              <a:rPr lang="en-CA" sz="1300">
                <a:solidFill>
                  <a:schemeClr val="dk1"/>
                </a:solidFill>
              </a:rPr>
              <a:t>, </a:t>
            </a:r>
            <a:r>
              <a:rPr b="1" lang="en-CA" sz="1300">
                <a:solidFill>
                  <a:srgbClr val="CC0000"/>
                </a:solidFill>
              </a:rPr>
              <a:t>x’</a:t>
            </a:r>
            <a:r>
              <a:rPr lang="en-CA" sz="1300">
                <a:solidFill>
                  <a:schemeClr val="dk1"/>
                </a:solidFill>
              </a:rPr>
              <a:t>)</a:t>
            </a:r>
            <a:endParaRPr sz="13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CA" sz="1300">
                <a:solidFill>
                  <a:schemeClr val="dk1"/>
                </a:solidFill>
              </a:rPr>
              <a:t>Trouver les K voisins x’ les plus proches au sens de </a:t>
            </a:r>
            <a:r>
              <a:rPr b="1" lang="en-CA" sz="1300">
                <a:solidFill>
                  <a:srgbClr val="9900FF"/>
                </a:solidFill>
              </a:rPr>
              <a:t>D</a:t>
            </a:r>
            <a:endParaRPr b="1" sz="1300">
              <a:solidFill>
                <a:srgbClr val="9900FF"/>
              </a:solidFill>
            </a:endParaRPr>
          </a:p>
          <a:p>
            <a:pPr indent="457200" lvl="0" marL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CA" sz="1300">
                <a:solidFill>
                  <a:schemeClr val="dk1"/>
                </a:solidFill>
              </a:rPr>
              <a:t>Assigner à </a:t>
            </a:r>
            <a:r>
              <a:rPr b="1" lang="en-CA" sz="1300">
                <a:solidFill>
                  <a:srgbClr val="CC0000"/>
                </a:solidFill>
              </a:rPr>
              <a:t>x</a:t>
            </a:r>
            <a:r>
              <a:rPr lang="en-CA" sz="1300">
                <a:solidFill>
                  <a:schemeClr val="dk1"/>
                </a:solidFill>
              </a:rPr>
              <a:t> la </a:t>
            </a:r>
            <a:r>
              <a:rPr b="1" lang="en-CA" sz="1300">
                <a:solidFill>
                  <a:schemeClr val="dk1"/>
                </a:solidFill>
              </a:rPr>
              <a:t>moyenne</a:t>
            </a:r>
            <a:r>
              <a:rPr lang="en-CA" sz="1300">
                <a:solidFill>
                  <a:schemeClr val="dk1"/>
                </a:solidFill>
              </a:rPr>
              <a:t> des valeurs de ces K voisins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990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marR="0" rtl="0" algn="l">
              <a:lnSpc>
                <a:spcPct val="1284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7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RÉGRESSION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89"/>
          <p:cNvSpPr txBox="1"/>
          <p:nvPr/>
        </p:nvSpPr>
        <p:spPr>
          <a:xfrm>
            <a:off x="50800" y="622300"/>
            <a:ext cx="4546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11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Définition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L’indice de Gini (ou coefficient d’</a:t>
            </a:r>
            <a:r>
              <a:rPr b="1" i="0" lang="en-CA" sz="11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impureté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Gini) mesure</a:t>
            </a:r>
            <a:br>
              <a:rPr b="0" i="0" lang="en-CA" sz="109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combien de fois un exemple choisi au hasard dans un ensemble serait</a:t>
            </a:r>
            <a:br>
              <a:rPr b="0" i="0" lang="en-CA" sz="109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mal classifié </a:t>
            </a:r>
            <a:r>
              <a:rPr b="1" i="0" lang="en-CA" sz="1090" u="none" cap="none" strike="noStrike">
                <a:solidFill>
                  <a:srgbClr val="000000"/>
                </a:solidFill>
              </a:rPr>
              <a:t>si il était classifié selon la distribution dans l’ensemble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lnSpc>
                <a:spcPct val="1238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89"/>
          <p:cNvSpPr txBox="1"/>
          <p:nvPr/>
        </p:nvSpPr>
        <p:spPr>
          <a:xfrm>
            <a:off x="50800" y="1277588"/>
            <a:ext cx="45465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11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Traduction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Combien me coûterait-il de choisir cette coupure à tort?</a:t>
            </a:r>
            <a:endParaRPr/>
          </a:p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89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INDICE DE GINI</a:t>
            </a:r>
            <a:endParaRPr/>
          </a:p>
        </p:txBody>
      </p:sp>
      <p:sp>
        <p:nvSpPr>
          <p:cNvPr id="861" name="Google Shape;861;p89"/>
          <p:cNvSpPr txBox="1"/>
          <p:nvPr/>
        </p:nvSpPr>
        <p:spPr>
          <a:xfrm>
            <a:off x="0" y="1564475"/>
            <a:ext cx="4512000" cy="13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100">
                <a:solidFill>
                  <a:srgbClr val="FFFFFF"/>
                </a:solidFill>
              </a:rPr>
              <a:t>Exemple</a:t>
            </a:r>
            <a:r>
              <a:rPr lang="en-CA" sz="1090">
                <a:solidFill>
                  <a:srgbClr val="FFFFFF"/>
                </a:solidFill>
              </a:rPr>
              <a:t> : soit un ensemble avec 12 </a:t>
            </a:r>
            <a:r>
              <a:rPr lang="en-CA" sz="1090">
                <a:solidFill>
                  <a:srgbClr val="FFFFFF"/>
                </a:solidFill>
              </a:rPr>
              <a:t>éléments</a:t>
            </a:r>
            <a:r>
              <a:rPr lang="en-CA" sz="1090">
                <a:solidFill>
                  <a:srgbClr val="FFFFFF"/>
                </a:solidFill>
              </a:rPr>
              <a:t> de la classe 1 et 8</a:t>
            </a:r>
            <a:br>
              <a:rPr lang="en-CA" sz="109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CA" sz="1090">
                <a:solidFill>
                  <a:srgbClr val="FFFFFF"/>
                </a:solidFill>
              </a:rPr>
              <a:t>éléments</a:t>
            </a:r>
            <a:r>
              <a:rPr lang="en-CA" sz="1090">
                <a:solidFill>
                  <a:srgbClr val="FFFFFF"/>
                </a:solidFill>
              </a:rPr>
              <a:t> de la classe 2. La distribution est donc P</a:t>
            </a:r>
            <a:r>
              <a:rPr lang="en-CA" sz="797">
                <a:solidFill>
                  <a:srgbClr val="FFFFFF"/>
                </a:solidFill>
              </a:rPr>
              <a:t>1</a:t>
            </a:r>
            <a:r>
              <a:rPr lang="en-CA" sz="1090">
                <a:solidFill>
                  <a:srgbClr val="FFFFFF"/>
                </a:solidFill>
              </a:rPr>
              <a:t> = 12/20 = 3/5 et</a:t>
            </a:r>
            <a:br>
              <a:rPr lang="en-CA" sz="109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CA" sz="1090">
                <a:solidFill>
                  <a:srgbClr val="FFFFFF"/>
                </a:solidFill>
              </a:rPr>
              <a:t>P</a:t>
            </a:r>
            <a:r>
              <a:rPr lang="en-CA" sz="797">
                <a:solidFill>
                  <a:srgbClr val="FFFFFF"/>
                </a:solidFill>
              </a:rPr>
              <a:t>2</a:t>
            </a:r>
            <a:r>
              <a:rPr lang="en-CA" sz="1090">
                <a:solidFill>
                  <a:srgbClr val="FFFFFF"/>
                </a:solidFill>
              </a:rPr>
              <a:t> = 8/20 = 2/5. Si l’on prend un </a:t>
            </a:r>
            <a:r>
              <a:rPr lang="en-CA" sz="1090">
                <a:solidFill>
                  <a:srgbClr val="FFFFFF"/>
                </a:solidFill>
              </a:rPr>
              <a:t>élément</a:t>
            </a:r>
            <a:r>
              <a:rPr lang="en-CA" sz="1090">
                <a:solidFill>
                  <a:srgbClr val="FFFFFF"/>
                </a:solidFill>
              </a:rPr>
              <a:t> au hasard, on lui attribuerait</a:t>
            </a:r>
            <a:br>
              <a:rPr lang="en-CA" sz="109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CA" sz="1090">
                <a:solidFill>
                  <a:srgbClr val="FFFFFF"/>
                </a:solidFill>
              </a:rPr>
              <a:t>3/5 du temps le label 1 et 2/5 du temps le label 2. En moyenne, cet</a:t>
            </a:r>
            <a:br>
              <a:rPr lang="en-CA" sz="109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CA" sz="1090">
                <a:solidFill>
                  <a:srgbClr val="FFFFFF"/>
                </a:solidFill>
              </a:rPr>
              <a:t>élément</a:t>
            </a:r>
            <a:r>
              <a:rPr lang="en-CA" sz="1090">
                <a:solidFill>
                  <a:srgbClr val="FFFFFF"/>
                </a:solidFill>
              </a:rPr>
              <a:t> serait mal classé </a:t>
            </a:r>
            <a:r>
              <a:rPr lang="en-CA" sz="797">
                <a:solidFill>
                  <a:srgbClr val="FFFFFF"/>
                </a:solidFill>
              </a:rPr>
              <a:t>⅗ * ⅖ + ⅖ * ⅗  </a:t>
            </a:r>
            <a:r>
              <a:rPr lang="en-CA" sz="1090">
                <a:solidFill>
                  <a:srgbClr val="FFFFFF"/>
                </a:solidFill>
              </a:rPr>
              <a:t>= 12/25 du temps (calcul</a:t>
            </a:r>
            <a:br>
              <a:rPr lang="en-CA" sz="109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CA" sz="1090">
                <a:solidFill>
                  <a:srgbClr val="FFFFFF"/>
                </a:solidFill>
              </a:rPr>
              <a:t>d’espérance).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62" name="Google Shape;862;p89"/>
          <p:cNvSpPr txBox="1"/>
          <p:nvPr/>
        </p:nvSpPr>
        <p:spPr>
          <a:xfrm>
            <a:off x="61600" y="3026350"/>
            <a:ext cx="4474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On calcule donc l’indice de Gini pour </a:t>
            </a:r>
            <a:r>
              <a:rPr b="1" i="1" lang="en-CA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chaque</a:t>
            </a:r>
            <a:r>
              <a:rPr b="1" i="0" lang="en-CA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coupure possible</a:t>
            </a:r>
            <a:r>
              <a:rPr b="1" lang="en-CA" sz="1100">
                <a:solidFill>
                  <a:srgbClr val="FFFFFF"/>
                </a:solidFill>
              </a:rPr>
              <a:t>,</a:t>
            </a:r>
            <a:r>
              <a:rPr lang="en-CA" sz="109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CA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on choisit la variable/coupure pour laquelle cet indice est le plus</a:t>
            </a:r>
            <a:r>
              <a:rPr lang="en-CA" sz="109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CA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petit.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238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90"/>
          <p:cNvSpPr txBox="1"/>
          <p:nvPr/>
        </p:nvSpPr>
        <p:spPr>
          <a:xfrm>
            <a:off x="50800" y="622300"/>
            <a:ext cx="4546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11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Définition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L’indice de Gini (ou coefficient d’</a:t>
            </a:r>
            <a:r>
              <a:rPr b="1" i="0" lang="en-CA" sz="11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impureté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Gini) mesure</a:t>
            </a:r>
            <a:br>
              <a:rPr b="0" i="0" lang="en-CA" sz="109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combien de fois un exemple choisi au hasard dans un ensemble serait</a:t>
            </a:r>
            <a:br>
              <a:rPr b="0" i="0" lang="en-CA" sz="109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mal classifié </a:t>
            </a:r>
            <a:r>
              <a:rPr b="1" i="0" lang="en-CA" sz="1090" u="none" cap="none" strike="noStrike">
                <a:solidFill>
                  <a:srgbClr val="000000"/>
                </a:solidFill>
              </a:rPr>
              <a:t>si il était classifié selon la distribution dans l’ensemble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lnSpc>
                <a:spcPct val="1238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90"/>
          <p:cNvSpPr txBox="1"/>
          <p:nvPr/>
        </p:nvSpPr>
        <p:spPr>
          <a:xfrm>
            <a:off x="50800" y="1277588"/>
            <a:ext cx="45465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11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Traduction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Combien me coûterait-il de choisir cette coupure à tort?</a:t>
            </a:r>
            <a:endParaRPr/>
          </a:p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90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INDICE DE GINI</a:t>
            </a:r>
            <a:endParaRPr/>
          </a:p>
        </p:txBody>
      </p:sp>
      <p:sp>
        <p:nvSpPr>
          <p:cNvPr id="870" name="Google Shape;870;p90"/>
          <p:cNvSpPr txBox="1"/>
          <p:nvPr/>
        </p:nvSpPr>
        <p:spPr>
          <a:xfrm>
            <a:off x="0" y="1564475"/>
            <a:ext cx="4512000" cy="13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100">
                <a:solidFill>
                  <a:srgbClr val="333399"/>
                </a:solidFill>
              </a:rPr>
              <a:t>Exemple</a:t>
            </a:r>
            <a:r>
              <a:rPr lang="en-CA" sz="1090">
                <a:solidFill>
                  <a:schemeClr val="dk1"/>
                </a:solidFill>
              </a:rPr>
              <a:t> : soit un ensemble avec 12 éléments de la classe 1 et 8</a:t>
            </a:r>
            <a:br>
              <a:rPr lang="en-CA" sz="109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CA" sz="1090">
                <a:solidFill>
                  <a:schemeClr val="dk1"/>
                </a:solidFill>
              </a:rPr>
              <a:t>éléments de la classe 2. La distribution est donc P</a:t>
            </a:r>
            <a:r>
              <a:rPr lang="en-CA" sz="797">
                <a:solidFill>
                  <a:schemeClr val="dk1"/>
                </a:solidFill>
              </a:rPr>
              <a:t>1</a:t>
            </a:r>
            <a:r>
              <a:rPr lang="en-CA" sz="1090">
                <a:solidFill>
                  <a:schemeClr val="dk1"/>
                </a:solidFill>
              </a:rPr>
              <a:t> = 12/20 = 3/5 et</a:t>
            </a:r>
            <a:br>
              <a:rPr lang="en-CA" sz="109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CA" sz="1090">
                <a:solidFill>
                  <a:schemeClr val="dk1"/>
                </a:solidFill>
              </a:rPr>
              <a:t>P</a:t>
            </a:r>
            <a:r>
              <a:rPr lang="en-CA" sz="797">
                <a:solidFill>
                  <a:schemeClr val="dk1"/>
                </a:solidFill>
              </a:rPr>
              <a:t>2</a:t>
            </a:r>
            <a:r>
              <a:rPr lang="en-CA" sz="1090">
                <a:solidFill>
                  <a:schemeClr val="dk1"/>
                </a:solidFill>
              </a:rPr>
              <a:t> = 8/20 = 2/5. Si l’on prend un élément au hasard, on lui attribuerait</a:t>
            </a:r>
            <a:br>
              <a:rPr lang="en-CA" sz="109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CA" sz="1090">
                <a:solidFill>
                  <a:schemeClr val="dk1"/>
                </a:solidFill>
              </a:rPr>
              <a:t>3/5 du temps le label 1 et 2/5 du temps le label 2. En moyenne, cet</a:t>
            </a:r>
            <a:br>
              <a:rPr lang="en-CA" sz="109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CA" sz="1090">
                <a:solidFill>
                  <a:schemeClr val="dk1"/>
                </a:solidFill>
              </a:rPr>
              <a:t>élément serait mal classé </a:t>
            </a:r>
            <a:r>
              <a:rPr lang="en-CA" sz="797">
                <a:solidFill>
                  <a:schemeClr val="dk1"/>
                </a:solidFill>
              </a:rPr>
              <a:t>⅗ * ⅖ + ⅖ * ⅗  </a:t>
            </a:r>
            <a:r>
              <a:rPr lang="en-CA" sz="1090">
                <a:solidFill>
                  <a:schemeClr val="dk1"/>
                </a:solidFill>
              </a:rPr>
              <a:t>= 12/25 du temps (calcul</a:t>
            </a:r>
            <a:br>
              <a:rPr lang="en-CA" sz="109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CA" sz="1090">
                <a:solidFill>
                  <a:schemeClr val="dk1"/>
                </a:solidFill>
              </a:rPr>
              <a:t>d’espérance).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71" name="Google Shape;871;p90"/>
          <p:cNvSpPr txBox="1"/>
          <p:nvPr/>
        </p:nvSpPr>
        <p:spPr>
          <a:xfrm>
            <a:off x="61600" y="3026350"/>
            <a:ext cx="4474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On calcule donc l’indice de Gini pour </a:t>
            </a:r>
            <a:r>
              <a:rPr b="1" i="1" lang="en-CA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chaque</a:t>
            </a:r>
            <a:r>
              <a:rPr b="1" i="0" lang="en-CA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coupure possible</a:t>
            </a:r>
            <a:r>
              <a:rPr b="1" lang="en-CA" sz="1100">
                <a:solidFill>
                  <a:srgbClr val="FFFFFF"/>
                </a:solidFill>
              </a:rPr>
              <a:t>,</a:t>
            </a:r>
            <a:r>
              <a:rPr lang="en-CA" sz="109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CA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on choisit la variable/coupure pour laquelle cet indice est le plus</a:t>
            </a:r>
            <a:r>
              <a:rPr lang="en-CA" sz="109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CA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petit.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238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91"/>
          <p:cNvSpPr txBox="1"/>
          <p:nvPr/>
        </p:nvSpPr>
        <p:spPr>
          <a:xfrm>
            <a:off x="50800" y="622300"/>
            <a:ext cx="4546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11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Définition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L’indice de Gini (ou coefficient d’</a:t>
            </a:r>
            <a:r>
              <a:rPr b="1" i="0" lang="en-CA" sz="11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impureté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Gini) mesure</a:t>
            </a:r>
            <a:br>
              <a:rPr b="0" i="0" lang="en-CA" sz="109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combien de fois un exemple choisi au hasard dans un ensemble serait</a:t>
            </a:r>
            <a:br>
              <a:rPr b="0" i="0" lang="en-CA" sz="109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mal classifié si il était classifié selon la distribution dans l’ensemble.</a:t>
            </a:r>
            <a:endParaRPr/>
          </a:p>
          <a:p>
            <a:pPr indent="0" lvl="0" marL="0" marR="0" rtl="0" algn="l">
              <a:lnSpc>
                <a:spcPct val="1238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91"/>
          <p:cNvSpPr txBox="1"/>
          <p:nvPr/>
        </p:nvSpPr>
        <p:spPr>
          <a:xfrm>
            <a:off x="50800" y="1277588"/>
            <a:ext cx="45465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11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Traduction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Combien me coûterait-il de choisir cette coupure à tort?</a:t>
            </a:r>
            <a:endParaRPr/>
          </a:p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91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INDICE DE GINI</a:t>
            </a:r>
            <a:endParaRPr/>
          </a:p>
        </p:txBody>
      </p:sp>
      <p:sp>
        <p:nvSpPr>
          <p:cNvPr id="879" name="Google Shape;879;p91"/>
          <p:cNvSpPr txBox="1"/>
          <p:nvPr/>
        </p:nvSpPr>
        <p:spPr>
          <a:xfrm>
            <a:off x="0" y="1564475"/>
            <a:ext cx="4512000" cy="13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18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100">
                <a:solidFill>
                  <a:srgbClr val="333399"/>
                </a:solidFill>
              </a:rPr>
              <a:t>Exemple</a:t>
            </a:r>
            <a:r>
              <a:rPr lang="en-CA" sz="1090">
                <a:solidFill>
                  <a:schemeClr val="dk1"/>
                </a:solidFill>
              </a:rPr>
              <a:t> : soit un ensemble avec 12 éléments de la classe 1 et 8</a:t>
            </a:r>
            <a:br>
              <a:rPr lang="en-CA" sz="109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CA" sz="1090">
                <a:solidFill>
                  <a:schemeClr val="dk1"/>
                </a:solidFill>
              </a:rPr>
              <a:t>éléments de la classe 2. La distribution est donc P</a:t>
            </a:r>
            <a:r>
              <a:rPr lang="en-CA" sz="797">
                <a:solidFill>
                  <a:schemeClr val="dk1"/>
                </a:solidFill>
              </a:rPr>
              <a:t>1</a:t>
            </a:r>
            <a:r>
              <a:rPr lang="en-CA" sz="1090">
                <a:solidFill>
                  <a:schemeClr val="dk1"/>
                </a:solidFill>
              </a:rPr>
              <a:t> = 12/20 = 3/5 et</a:t>
            </a:r>
            <a:br>
              <a:rPr lang="en-CA" sz="109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CA" sz="1090">
                <a:solidFill>
                  <a:schemeClr val="dk1"/>
                </a:solidFill>
              </a:rPr>
              <a:t>P</a:t>
            </a:r>
            <a:r>
              <a:rPr lang="en-CA" sz="797">
                <a:solidFill>
                  <a:schemeClr val="dk1"/>
                </a:solidFill>
              </a:rPr>
              <a:t>2</a:t>
            </a:r>
            <a:r>
              <a:rPr lang="en-CA" sz="1090">
                <a:solidFill>
                  <a:schemeClr val="dk1"/>
                </a:solidFill>
              </a:rPr>
              <a:t> = 8/20 = 2/5. Si l’on prend un élément au hasard, on lui attribuerait</a:t>
            </a:r>
            <a:br>
              <a:rPr lang="en-CA" sz="109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CA" sz="1090">
                <a:solidFill>
                  <a:schemeClr val="dk1"/>
                </a:solidFill>
              </a:rPr>
              <a:t>3/5 du temps le label 1 et 2/5 du temps le label 2. En moyenne, cet</a:t>
            </a:r>
            <a:br>
              <a:rPr lang="en-CA" sz="109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CA" sz="1090">
                <a:solidFill>
                  <a:schemeClr val="dk1"/>
                </a:solidFill>
              </a:rPr>
              <a:t>élément serait mal classé </a:t>
            </a:r>
            <a:r>
              <a:rPr lang="en-CA" sz="797">
                <a:solidFill>
                  <a:schemeClr val="dk1"/>
                </a:solidFill>
              </a:rPr>
              <a:t>⅗ * ⅖ + ⅖ * ⅗  </a:t>
            </a:r>
            <a:r>
              <a:rPr lang="en-CA" sz="1090">
                <a:solidFill>
                  <a:schemeClr val="dk1"/>
                </a:solidFill>
              </a:rPr>
              <a:t>= 12/25 du temps (calcul</a:t>
            </a:r>
            <a:br>
              <a:rPr lang="en-CA" sz="109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CA" sz="1090">
                <a:solidFill>
                  <a:schemeClr val="dk1"/>
                </a:solidFill>
              </a:rPr>
              <a:t>d’espérance).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80" name="Google Shape;880;p91"/>
          <p:cNvSpPr txBox="1"/>
          <p:nvPr/>
        </p:nvSpPr>
        <p:spPr>
          <a:xfrm>
            <a:off x="61600" y="3026350"/>
            <a:ext cx="4474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11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On calcule donc l’indice de Gini pour </a:t>
            </a:r>
            <a:r>
              <a:rPr b="1" i="1" lang="en-CA" sz="11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chaque</a:t>
            </a:r>
            <a:r>
              <a:rPr b="1" i="0" lang="en-CA" sz="11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 coupure possible</a:t>
            </a:r>
            <a:r>
              <a:rPr b="1" lang="en-CA" sz="1100">
                <a:solidFill>
                  <a:srgbClr val="333399"/>
                </a:solidFill>
              </a:rPr>
              <a:t>,</a:t>
            </a:r>
            <a:r>
              <a:rPr lang="en-CA" sz="109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CA" sz="11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on choisit la variable/coupure pour laquelle cet indice est le plus</a:t>
            </a:r>
            <a:r>
              <a:rPr lang="en-CA" sz="109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CA" sz="11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petit.</a:t>
            </a:r>
            <a:endParaRPr/>
          </a:p>
          <a:p>
            <a:pPr indent="0" lvl="0" marL="0" marR="0" rtl="0" algn="l">
              <a:lnSpc>
                <a:spcPct val="1238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92"/>
          <p:cNvSpPr txBox="1"/>
          <p:nvPr/>
        </p:nvSpPr>
        <p:spPr>
          <a:xfrm>
            <a:off x="50800" y="685800"/>
            <a:ext cx="45465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1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03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calcule l’indice pour chaque variable:</a:t>
            </a:r>
            <a:endParaRPr/>
          </a:p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92"/>
          <p:cNvSpPr txBox="1"/>
          <p:nvPr/>
        </p:nvSpPr>
        <p:spPr>
          <a:xfrm>
            <a:off x="69575" y="1533525"/>
            <a:ext cx="25497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7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03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Exemple : couper selon "match à domicile":</a:t>
            </a:r>
            <a:r>
              <a:rPr lang="en-CA" sz="109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CA" sz="103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5V, 3F</a:t>
            </a:r>
            <a:endParaRPr/>
          </a:p>
          <a:p>
            <a:pPr indent="0" lvl="0" marL="0" marR="0" rtl="0" algn="l">
              <a:lnSpc>
                <a:spcPct val="1467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92"/>
          <p:cNvSpPr txBox="1"/>
          <p:nvPr/>
        </p:nvSpPr>
        <p:spPr>
          <a:xfrm>
            <a:off x="330200" y="2079675"/>
            <a:ext cx="42672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7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03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 =&gt; 3 gagné, 2 perdus</a:t>
            </a:r>
            <a:br>
              <a:rPr b="0" i="0" lang="en-CA" sz="109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CA" sz="103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 =&gt; 1 gagné, 2 perdus</a:t>
            </a:r>
            <a:endParaRPr/>
          </a:p>
          <a:p>
            <a:pPr indent="0" lvl="0" marL="0" marR="0" rtl="0" algn="l">
              <a:lnSpc>
                <a:spcPct val="1467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92"/>
          <p:cNvSpPr txBox="1"/>
          <p:nvPr/>
        </p:nvSpPr>
        <p:spPr>
          <a:xfrm>
            <a:off x="348875" y="2540000"/>
            <a:ext cx="42672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1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36"/>
              <a:t>Moyenne </a:t>
            </a:r>
            <a:r>
              <a:rPr b="1" lang="en-CA" sz="1036"/>
              <a:t>pondérée</a:t>
            </a:r>
            <a:r>
              <a:rPr lang="en-CA" sz="1036"/>
              <a:t> des </a:t>
            </a:r>
            <a:r>
              <a:rPr b="0" i="0" lang="en-CA" sz="103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Indices de Gini :</a:t>
            </a:r>
            <a:endParaRPr sz="1036"/>
          </a:p>
          <a:p>
            <a:pPr indent="0" lvl="0" marL="0" marR="0" rtl="0" algn="l">
              <a:lnSpc>
                <a:spcPct val="1221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036"/>
              <a:t>⅝</a:t>
            </a:r>
            <a:r>
              <a:rPr b="0" i="0" lang="en-CA" sz="103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× Gini(</a:t>
            </a:r>
            <a:r>
              <a:rPr lang="en-CA" sz="1036"/>
              <a:t>⅗</a:t>
            </a:r>
            <a:r>
              <a:rPr b="0" i="0" lang="en-CA" sz="103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CA" sz="1036"/>
              <a:t>⅖</a:t>
            </a:r>
            <a:r>
              <a:rPr b="0" i="0" lang="en-CA" sz="103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+ </a:t>
            </a:r>
            <a:r>
              <a:rPr b="1" lang="en-CA" sz="1036"/>
              <a:t>⅜</a:t>
            </a:r>
            <a:r>
              <a:rPr b="0" i="0" lang="en-CA" sz="103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× </a:t>
            </a:r>
            <a:r>
              <a:rPr lang="en-CA" sz="1036"/>
              <a:t>Gini(⅓</a:t>
            </a:r>
            <a:r>
              <a:rPr lang="en-CA" sz="1036"/>
              <a:t>,</a:t>
            </a:r>
            <a:r>
              <a:rPr b="0" i="0" lang="en-CA" sz="103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CA" sz="1036"/>
              <a:t>⅔</a:t>
            </a:r>
            <a:r>
              <a:rPr b="0" i="0" lang="en-CA" sz="103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= 0</a:t>
            </a:r>
            <a:r>
              <a:rPr lang="en-CA" sz="1036"/>
              <a:t>.</a:t>
            </a:r>
            <a:r>
              <a:rPr b="0" i="0" lang="en-CA" sz="103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466667</a:t>
            </a:r>
            <a:endParaRPr/>
          </a:p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92"/>
          <p:cNvSpPr txBox="1"/>
          <p:nvPr/>
        </p:nvSpPr>
        <p:spPr>
          <a:xfrm>
            <a:off x="25400" y="3029375"/>
            <a:ext cx="4546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4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03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procède de cette manière pour toutes les variables et on garde celle</a:t>
            </a:r>
            <a:br>
              <a:rPr b="0" i="0" lang="en-CA" sz="109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CA" sz="103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 </a:t>
            </a:r>
            <a:r>
              <a:rPr b="1" i="0" lang="en-CA" sz="1036" u="none" cap="none" strike="noStrike">
                <a:solidFill>
                  <a:srgbClr val="000000"/>
                </a:solidFill>
              </a:rPr>
              <a:t>minimise</a:t>
            </a:r>
            <a:r>
              <a:rPr b="0" i="0" lang="en-CA" sz="103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</a:t>
            </a:r>
            <a:r>
              <a:rPr lang="en-CA" sz="1036"/>
              <a:t>a valeur ainsi obtenue</a:t>
            </a:r>
            <a:r>
              <a:rPr b="0" i="0" lang="en-CA" sz="103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lnSpc>
                <a:spcPct val="1284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92"/>
          <p:cNvSpPr txBox="1"/>
          <p:nvPr>
            <p:ph type="title"/>
          </p:nvPr>
        </p:nvSpPr>
        <p:spPr>
          <a:xfrm>
            <a:off x="156450" y="0"/>
            <a:ext cx="43461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TESTS DE COUPURE: CAS DISCRET</a:t>
            </a:r>
            <a:endParaRPr/>
          </a:p>
        </p:txBody>
      </p:sp>
      <p:pic>
        <p:nvPicPr>
          <p:cNvPr id="891" name="Google Shape;891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8298" y="624387"/>
            <a:ext cx="1723599" cy="173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93"/>
          <p:cNvSpPr txBox="1"/>
          <p:nvPr/>
        </p:nvSpPr>
        <p:spPr>
          <a:xfrm>
            <a:off x="101600" y="101600"/>
            <a:ext cx="4495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3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Tests de coupures : cas continu</a:t>
            </a:r>
            <a:endParaRPr/>
          </a:p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3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93"/>
          <p:cNvSpPr txBox="1"/>
          <p:nvPr/>
        </p:nvSpPr>
        <p:spPr>
          <a:xfrm>
            <a:off x="0" y="2921000"/>
            <a:ext cx="45975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/>
              <a:t>Moyenne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1/55 × Gini(1, 0) + 54/55 × Gini(25/54</a:t>
            </a:r>
            <a:r>
              <a:rPr lang="en-CA" sz="1090"/>
              <a:t>,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29/54</a:t>
            </a:r>
            <a:r>
              <a:rPr lang="en-CA" sz="1090"/>
              <a:t>)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0</a:t>
            </a:r>
            <a:r>
              <a:rPr lang="en-CA" sz="1090"/>
              <a:t>.4882..</a:t>
            </a:r>
            <a:endParaRPr/>
          </a:p>
          <a:p>
            <a:pPr indent="0" lvl="0" marL="0" marR="0" rtl="0" algn="ctr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93"/>
          <p:cNvSpPr txBox="1"/>
          <p:nvPr>
            <p:ph type="title"/>
          </p:nvPr>
        </p:nvSpPr>
        <p:spPr>
          <a:xfrm>
            <a:off x="43800" y="0"/>
            <a:ext cx="452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TESTS DE COUPURE: CAS CONTINU</a:t>
            </a:r>
            <a:endParaRPr/>
          </a:p>
        </p:txBody>
      </p:sp>
      <p:pic>
        <p:nvPicPr>
          <p:cNvPr descr="coupure1.png" id="899" name="Google Shape;89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188" y="886500"/>
            <a:ext cx="2510530" cy="188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94"/>
          <p:cNvSpPr txBox="1"/>
          <p:nvPr/>
        </p:nvSpPr>
        <p:spPr>
          <a:xfrm>
            <a:off x="101600" y="101600"/>
            <a:ext cx="4495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3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Tests de coupures : cas continu</a:t>
            </a:r>
            <a:endParaRPr/>
          </a:p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3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94"/>
          <p:cNvSpPr txBox="1"/>
          <p:nvPr>
            <p:ph type="title"/>
          </p:nvPr>
        </p:nvSpPr>
        <p:spPr>
          <a:xfrm>
            <a:off x="43800" y="0"/>
            <a:ext cx="452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TESTS DE COUPURE: CAS CONTINU</a:t>
            </a:r>
            <a:endParaRPr/>
          </a:p>
        </p:txBody>
      </p:sp>
      <p:pic>
        <p:nvPicPr>
          <p:cNvPr descr="coupure2.png" id="906" name="Google Shape;90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775" y="886500"/>
            <a:ext cx="2507340" cy="1882100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94"/>
          <p:cNvSpPr txBox="1"/>
          <p:nvPr/>
        </p:nvSpPr>
        <p:spPr>
          <a:xfrm>
            <a:off x="0" y="2921000"/>
            <a:ext cx="45975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/>
              <a:t>Moyenne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4/55 × Gini(2/4, 2/4) + 51/55 ×</a:t>
            </a:r>
            <a:r>
              <a:rPr lang="en-CA" sz="1090"/>
              <a:t> Gini(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24/5</a:t>
            </a:r>
            <a:r>
              <a:rPr lang="en-CA" sz="1090"/>
              <a:t>1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27/</a:t>
            </a:r>
            <a:r>
              <a:rPr lang="en-CA" sz="1090"/>
              <a:t>51)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0</a:t>
            </a:r>
            <a:r>
              <a:rPr lang="en-CA" sz="1090"/>
              <a:t>.4984..</a:t>
            </a:r>
            <a:endParaRPr/>
          </a:p>
          <a:p>
            <a:pPr indent="0" lvl="0" marL="0" marR="0" rtl="0" algn="ctr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95"/>
          <p:cNvSpPr txBox="1"/>
          <p:nvPr/>
        </p:nvSpPr>
        <p:spPr>
          <a:xfrm>
            <a:off x="101600" y="101600"/>
            <a:ext cx="4495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3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Tests de coupures : cas continu</a:t>
            </a:r>
            <a:endParaRPr/>
          </a:p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3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95"/>
          <p:cNvSpPr txBox="1"/>
          <p:nvPr>
            <p:ph type="title"/>
          </p:nvPr>
        </p:nvSpPr>
        <p:spPr>
          <a:xfrm>
            <a:off x="43800" y="0"/>
            <a:ext cx="452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TESTS DE COUPURE: CAS CONTINU</a:t>
            </a:r>
            <a:endParaRPr/>
          </a:p>
        </p:txBody>
      </p:sp>
      <p:sp>
        <p:nvSpPr>
          <p:cNvPr id="914" name="Google Shape;914;p95"/>
          <p:cNvSpPr txBox="1"/>
          <p:nvPr/>
        </p:nvSpPr>
        <p:spPr>
          <a:xfrm>
            <a:off x="0" y="2921000"/>
            <a:ext cx="45975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/>
              <a:t>Moyenne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</a:t>
            </a:r>
            <a:r>
              <a:rPr lang="en-CA" sz="1090"/>
              <a:t>2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6/55 × Gini(18/26, 8/2</a:t>
            </a:r>
            <a:r>
              <a:rPr lang="en-CA" sz="1090"/>
              <a:t>6)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+ 29/55 × Gini(8/2</a:t>
            </a:r>
            <a:r>
              <a:rPr lang="en-CA" sz="1090"/>
              <a:t>9,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21/29) = </a:t>
            </a:r>
            <a:r>
              <a:rPr lang="en-CA" sz="1090"/>
              <a:t>0.4121..</a:t>
            </a:r>
            <a:endParaRPr/>
          </a:p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ecision12.png" id="915" name="Google Shape;915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100" y="886500"/>
            <a:ext cx="2514792" cy="188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96"/>
          <p:cNvSpPr txBox="1"/>
          <p:nvPr/>
        </p:nvSpPr>
        <p:spPr>
          <a:xfrm>
            <a:off x="50800" y="831850"/>
            <a:ext cx="4546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4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L’</a:t>
            </a:r>
            <a:r>
              <a:rPr b="1" i="0" lang="en-CA" sz="1090" u="none" cap="none" strike="noStrike">
                <a:solidFill>
                  <a:srgbClr val="000000"/>
                </a:solidFill>
              </a:rPr>
              <a:t>entropie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Shannon est un autre critère selon lequel on peut choisir et couper</a:t>
            </a:r>
            <a:r>
              <a:rPr lang="en-CA" sz="109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bonne variable.</a:t>
            </a:r>
            <a:endParaRPr/>
          </a:p>
          <a:p>
            <a:pPr indent="0" lvl="0" marL="0" marR="0" rtl="0" algn="l">
              <a:lnSpc>
                <a:spcPct val="1284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96"/>
          <p:cNvSpPr txBox="1"/>
          <p:nvPr/>
        </p:nvSpPr>
        <p:spPr>
          <a:xfrm>
            <a:off x="50800" y="1485900"/>
            <a:ext cx="45466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11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Principe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plus les données sont dispersées, plus l’entropie est grande.</a:t>
            </a:r>
            <a:br>
              <a:rPr b="0" i="0" lang="en-CA" sz="109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cherche à la </a:t>
            </a:r>
            <a:r>
              <a:rPr b="1" i="0" lang="en-CA" sz="1090" u="none" cap="none" strike="noStrike">
                <a:solidFill>
                  <a:srgbClr val="000000"/>
                </a:solidFill>
              </a:rPr>
              <a:t>réduire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lnSpc>
                <a:spcPct val="1284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96"/>
          <p:cNvSpPr txBox="1"/>
          <p:nvPr/>
        </p:nvSpPr>
        <p:spPr>
          <a:xfrm>
            <a:off x="25400" y="3039550"/>
            <a:ext cx="45465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Minimisation d</a:t>
            </a:r>
            <a:r>
              <a:rPr lang="en-CA" sz="1090"/>
              <a:t>es maths en cours :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nous ne détaillerons pas</a:t>
            </a:r>
            <a:br>
              <a:rPr b="0" i="0" lang="en-CA" sz="109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cette notion</a:t>
            </a:r>
            <a:r>
              <a:rPr lang="en-CA" sz="1090"/>
              <a:t>. Cf </a:t>
            </a:r>
            <a:r>
              <a:rPr lang="en-CA" sz="1090" u="sng">
                <a:solidFill>
                  <a:schemeClr val="hlink"/>
                </a:solidFill>
                <a:hlinkClick r:id="rId3"/>
              </a:rPr>
              <a:t>Wikipedia</a:t>
            </a:r>
            <a:r>
              <a:rPr lang="en-CA" sz="1090"/>
              <a:t> pour les curieux.</a:t>
            </a:r>
            <a:endParaRPr/>
          </a:p>
          <a:p>
            <a:pPr indent="0" lvl="0" marL="0" marR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96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ENTROPIE DE SHANNON</a:t>
            </a:r>
            <a:endParaRPr/>
          </a:p>
        </p:txBody>
      </p:sp>
      <p:pic>
        <p:nvPicPr>
          <p:cNvPr id="924" name="Google Shape;924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8850" y="2037675"/>
            <a:ext cx="2319599" cy="84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97"/>
          <p:cNvSpPr txBox="1"/>
          <p:nvPr/>
        </p:nvSpPr>
        <p:spPr>
          <a:xfrm>
            <a:off x="50800" y="831850"/>
            <a:ext cx="4546500" cy="17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CA"/>
              <a:t>Variance reduction (cf </a:t>
            </a:r>
            <a:r>
              <a:rPr lang="en-CA" u="sng">
                <a:solidFill>
                  <a:schemeClr val="hlink"/>
                </a:solidFill>
                <a:hlinkClick r:id="rId3"/>
              </a:rPr>
              <a:t>wikipedia</a:t>
            </a:r>
            <a:r>
              <a:rPr lang="en-CA"/>
              <a:t>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/>
              <a:t>etc...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/>
              <a:t>Pour approfondir le sujet: </a:t>
            </a:r>
            <a:r>
              <a:rPr lang="en-CA" u="sng">
                <a:solidFill>
                  <a:schemeClr val="hlink"/>
                </a:solidFill>
                <a:hlinkClick r:id="rId4"/>
              </a:rPr>
              <a:t>https://en.wikipedia.org/wiki/Decision_tree_learning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/>
              <a:t>(lien en </a:t>
            </a:r>
            <a:r>
              <a:rPr lang="en-CA" u="sng">
                <a:solidFill>
                  <a:schemeClr val="hlink"/>
                </a:solidFill>
                <a:hlinkClick r:id="rId5"/>
              </a:rPr>
              <a:t>français</a:t>
            </a:r>
            <a:r>
              <a:rPr lang="en-CA"/>
              <a:t>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284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90"/>
          </a:p>
        </p:txBody>
      </p:sp>
      <p:sp>
        <p:nvSpPr>
          <p:cNvPr id="930" name="Google Shape;930;p97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AUTRES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98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BLIBS, BLOBS, BLABS ET BLUBS</a:t>
            </a:r>
            <a:endParaRPr/>
          </a:p>
        </p:txBody>
      </p:sp>
      <p:pic>
        <p:nvPicPr>
          <p:cNvPr descr="train_blobs.png" id="936" name="Google Shape;936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838" y="834249"/>
            <a:ext cx="3563724" cy="241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/>
        </p:nvSpPr>
        <p:spPr>
          <a:xfrm>
            <a:off x="117225" y="641225"/>
            <a:ext cx="4385100" cy="28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300">
                <a:solidFill>
                  <a:schemeClr val="accent1"/>
                </a:solidFill>
              </a:rPr>
              <a:t>for</a:t>
            </a:r>
            <a:r>
              <a:rPr lang="en-CA" sz="1300">
                <a:solidFill>
                  <a:schemeClr val="dk1"/>
                </a:solidFill>
              </a:rPr>
              <a:t> </a:t>
            </a:r>
            <a:r>
              <a:rPr b="1" lang="en-CA" sz="1300">
                <a:solidFill>
                  <a:srgbClr val="CC0000"/>
                </a:solidFill>
              </a:rPr>
              <a:t>x</a:t>
            </a:r>
            <a:r>
              <a:rPr lang="en-CA" sz="1300">
                <a:solidFill>
                  <a:schemeClr val="dk1"/>
                </a:solidFill>
              </a:rPr>
              <a:t> </a:t>
            </a:r>
            <a:r>
              <a:rPr lang="en-CA" sz="1300">
                <a:solidFill>
                  <a:srgbClr val="202124"/>
                </a:solidFill>
                <a:highlight>
                  <a:srgbClr val="FFFFFF"/>
                </a:highlight>
              </a:rPr>
              <a:t>∈</a:t>
            </a:r>
            <a:r>
              <a:rPr lang="en-CA" sz="1300">
                <a:solidFill>
                  <a:schemeClr val="dk1"/>
                </a:solidFill>
              </a:rPr>
              <a:t> Xtest</a:t>
            </a:r>
            <a:r>
              <a:rPr b="1" lang="en-CA" sz="1300">
                <a:solidFill>
                  <a:schemeClr val="dk1"/>
                </a:solidFill>
              </a:rPr>
              <a:t> </a:t>
            </a:r>
            <a:r>
              <a:rPr b="1" lang="en-CA" sz="1300">
                <a:solidFill>
                  <a:schemeClr val="accent1"/>
                </a:solidFill>
              </a:rPr>
              <a:t>do</a:t>
            </a:r>
            <a:endParaRPr sz="1300">
              <a:solidFill>
                <a:schemeClr val="accent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CA" sz="1300">
                <a:solidFill>
                  <a:schemeClr val="accent1"/>
                </a:solidFill>
              </a:rPr>
              <a:t>for</a:t>
            </a:r>
            <a:r>
              <a:rPr lang="en-CA" sz="1300"/>
              <a:t> </a:t>
            </a:r>
            <a:r>
              <a:rPr b="1" lang="en-CA" sz="1300">
                <a:solidFill>
                  <a:srgbClr val="CC0000"/>
                </a:solidFill>
              </a:rPr>
              <a:t>x’</a:t>
            </a:r>
            <a:r>
              <a:rPr lang="en-CA" sz="1300"/>
              <a:t> </a:t>
            </a:r>
            <a:r>
              <a:rPr lang="en-CA" sz="1300">
                <a:solidFill>
                  <a:srgbClr val="202124"/>
                </a:solidFill>
                <a:highlight>
                  <a:srgbClr val="FFFFFF"/>
                </a:highlight>
              </a:rPr>
              <a:t>∈</a:t>
            </a:r>
            <a:r>
              <a:rPr lang="en-CA" sz="1300">
                <a:solidFill>
                  <a:schemeClr val="dk1"/>
                </a:solidFill>
              </a:rPr>
              <a:t> Xtrain </a:t>
            </a:r>
            <a:r>
              <a:rPr b="1" lang="en-CA" sz="1300">
                <a:solidFill>
                  <a:schemeClr val="accent1"/>
                </a:solidFill>
              </a:rPr>
              <a:t>do</a:t>
            </a:r>
            <a:endParaRPr b="1" sz="1300">
              <a:solidFill>
                <a:schemeClr val="accent1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CA" sz="1300">
                <a:solidFill>
                  <a:schemeClr val="dk1"/>
                </a:solidFill>
              </a:rPr>
              <a:t>Calculer distance </a:t>
            </a:r>
            <a:r>
              <a:rPr b="1" lang="en-CA" sz="1300">
                <a:solidFill>
                  <a:srgbClr val="9900FF"/>
                </a:solidFill>
              </a:rPr>
              <a:t>D</a:t>
            </a:r>
            <a:r>
              <a:rPr lang="en-CA" sz="1300">
                <a:solidFill>
                  <a:schemeClr val="dk1"/>
                </a:solidFill>
              </a:rPr>
              <a:t>(</a:t>
            </a:r>
            <a:r>
              <a:rPr b="1" lang="en-CA" sz="1300">
                <a:solidFill>
                  <a:srgbClr val="CC0000"/>
                </a:solidFill>
              </a:rPr>
              <a:t>x</a:t>
            </a:r>
            <a:r>
              <a:rPr lang="en-CA" sz="1300">
                <a:solidFill>
                  <a:schemeClr val="dk1"/>
                </a:solidFill>
              </a:rPr>
              <a:t>, </a:t>
            </a:r>
            <a:r>
              <a:rPr b="1" lang="en-CA" sz="1300">
                <a:solidFill>
                  <a:srgbClr val="CC0000"/>
                </a:solidFill>
              </a:rPr>
              <a:t>x’</a:t>
            </a:r>
            <a:r>
              <a:rPr lang="en-CA" sz="1300">
                <a:solidFill>
                  <a:schemeClr val="dk1"/>
                </a:solidFill>
              </a:rPr>
              <a:t>)</a:t>
            </a:r>
            <a:endParaRPr sz="13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CA" sz="1300">
                <a:solidFill>
                  <a:schemeClr val="dk1"/>
                </a:solidFill>
              </a:rPr>
              <a:t>….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CA" sz="1300">
                <a:solidFill>
                  <a:schemeClr val="dk1"/>
                </a:solidFill>
              </a:rPr>
              <a:t>C’est en  </a:t>
            </a:r>
            <a:r>
              <a:rPr b="1"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O( |X</a:t>
            </a:r>
            <a:r>
              <a:rPr b="1" baseline="-25000"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</a:t>
            </a:r>
            <a:r>
              <a:rPr b="1"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 </a:t>
            </a:r>
            <a:r>
              <a:rPr b="1" lang="en-CA" sz="1300">
                <a:solidFill>
                  <a:srgbClr val="20212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·</a:t>
            </a:r>
            <a:r>
              <a:rPr b="1"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|X</a:t>
            </a:r>
            <a:r>
              <a:rPr b="1" baseline="-25000"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</a:t>
            </a:r>
            <a:r>
              <a:rPr b="1"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 </a:t>
            </a:r>
            <a:r>
              <a:rPr b="1" lang="en-CA" sz="1300">
                <a:solidFill>
                  <a:srgbClr val="20212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·</a:t>
            </a:r>
            <a:r>
              <a:rPr b="1"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</a:t>
            </a:r>
            <a:r>
              <a:rPr b="1" baseline="-25000"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 </a:t>
            </a:r>
            <a:r>
              <a:rPr b="1" lang="en-CA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CA" sz="1300">
                <a:solidFill>
                  <a:schemeClr val="dk1"/>
                </a:solidFill>
              </a:rPr>
              <a:t>C</a:t>
            </a:r>
            <a:r>
              <a:rPr baseline="-25000" lang="en-CA" sz="1300">
                <a:solidFill>
                  <a:schemeClr val="dk1"/>
                </a:solidFill>
              </a:rPr>
              <a:t>D</a:t>
            </a:r>
            <a:r>
              <a:rPr lang="en-CA" sz="1300">
                <a:solidFill>
                  <a:schemeClr val="dk1"/>
                </a:solidFill>
              </a:rPr>
              <a:t> = Complexité d’un calcul de distance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CA" sz="1300">
                <a:solidFill>
                  <a:schemeClr val="dk1"/>
                </a:solidFill>
              </a:rPr>
              <a:t>Imaginez un corpus de 1M images de chats/chien, et vous devez classifier 10K images. Calculer la distance entre 2 images est compliqué, disons que ça prend 1ms.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CA" sz="1300">
                <a:solidFill>
                  <a:schemeClr val="dk1"/>
                </a:solidFill>
              </a:rPr>
              <a:t>1M x 10k x 1ms ≈ 116 jours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14" name="Google Shape;114;p18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COMPLEXITÉ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99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BLIBS, BLOBS, BLABS ET BLUBS</a:t>
            </a:r>
            <a:endParaRPr/>
          </a:p>
        </p:txBody>
      </p:sp>
      <p:pic>
        <p:nvPicPr>
          <p:cNvPr descr="test_blobs.png" id="942" name="Google Shape;942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8817"/>
            <a:ext cx="4597399" cy="2540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bre_blobs.png" id="947" name="Google Shape;947;p100"/>
          <p:cNvPicPr preferRelativeResize="0"/>
          <p:nvPr/>
        </p:nvPicPr>
        <p:blipFill rotWithShape="1">
          <a:blip r:embed="rId3">
            <a:alphaModFix/>
          </a:blip>
          <a:srcRect b="3160" l="8371" r="2755" t="1646"/>
          <a:stretch/>
        </p:blipFill>
        <p:spPr>
          <a:xfrm>
            <a:off x="479900" y="665575"/>
            <a:ext cx="3637599" cy="278882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100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BLIBS, BLOBS, BLABS ET BLUBS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01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EN PYTHON</a:t>
            </a:r>
            <a:endParaRPr/>
          </a:p>
        </p:txBody>
      </p:sp>
      <p:sp>
        <p:nvSpPr>
          <p:cNvPr id="954" name="Google Shape;954;p101"/>
          <p:cNvSpPr txBox="1"/>
          <p:nvPr/>
        </p:nvSpPr>
        <p:spPr>
          <a:xfrm>
            <a:off x="319150" y="876125"/>
            <a:ext cx="40644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from sklearn.tree import DecisionTreeClassifier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model = DecisionTreeClassifier(criterion = "gini",</a:t>
            </a:r>
            <a:br>
              <a:rPr lang="en-CA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CA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max_depth = 4, min_samples_split = 3)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model.fit(X,y)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CA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predictions = model.predict(Xtest)</a:t>
            </a:r>
            <a:endParaRPr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02"/>
          <p:cNvSpPr txBox="1"/>
          <p:nvPr/>
        </p:nvSpPr>
        <p:spPr>
          <a:xfrm>
            <a:off x="50800" y="698500"/>
            <a:ext cx="45465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11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Avantages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102"/>
          <p:cNvSpPr txBox="1"/>
          <p:nvPr/>
        </p:nvSpPr>
        <p:spPr>
          <a:xfrm>
            <a:off x="50800" y="876300"/>
            <a:ext cx="45465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2667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Très interprétables !</a:t>
            </a:r>
            <a:br>
              <a:rPr b="0" i="0" lang="en-CA" sz="109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CA" sz="1090"/>
              <a:t>       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Faciles à implémenter</a:t>
            </a:r>
            <a:br>
              <a:rPr b="0" i="0" lang="en-CA" sz="109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i="0" lang="en-CA" sz="11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Inconvénients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0" lvl="0" marL="0" marR="0" rtl="0" algn="l">
              <a:lnSpc>
                <a:spcPct val="1513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102"/>
          <p:cNvSpPr txBox="1"/>
          <p:nvPr/>
        </p:nvSpPr>
        <p:spPr>
          <a:xfrm>
            <a:off x="330200" y="1689100"/>
            <a:ext cx="42672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Forte élasticité aux exemples : si l’on change un exemple, l’arbre</a:t>
            </a:r>
            <a:br>
              <a:rPr b="0" i="0" lang="en-CA" sz="109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peut changer complètement. On risque donc de faire du</a:t>
            </a:r>
            <a:br>
              <a:rPr b="0" i="0" lang="en-CA" sz="109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i="0" lang="en-CA" sz="11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sur-apprentissage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lnSpc>
                <a:spcPct val="1238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102"/>
          <p:cNvSpPr txBox="1"/>
          <p:nvPr/>
        </p:nvSpPr>
        <p:spPr>
          <a:xfrm>
            <a:off x="330200" y="2400300"/>
            <a:ext cx="4267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Peuvent nécessiter beaucoup de calculs, à cause de l’approche</a:t>
            </a:r>
            <a:br>
              <a:rPr b="0" i="0" lang="en-CA" sz="109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gloutonne</a:t>
            </a:r>
            <a:r>
              <a:rPr lang="en-CA" sz="1090"/>
              <a:t>, si il y a énormément d’éléments (ca peut se résoudre avec des algorithmes plus ou moins compliqués)</a:t>
            </a:r>
            <a:endParaRPr/>
          </a:p>
          <a:p>
            <a:pPr indent="0" lvl="0" marL="0" marR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102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CONCLUSION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03"/>
          <p:cNvSpPr txBox="1"/>
          <p:nvPr>
            <p:ph type="title"/>
          </p:nvPr>
        </p:nvSpPr>
        <p:spPr>
          <a:xfrm>
            <a:off x="19750" y="1510000"/>
            <a:ext cx="45579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Forêts aléatoires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(RANDOM FORESTS)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04"/>
          <p:cNvSpPr txBox="1"/>
          <p:nvPr/>
        </p:nvSpPr>
        <p:spPr>
          <a:xfrm>
            <a:off x="82150" y="997800"/>
            <a:ext cx="4486200" cy="19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781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90"/>
              <a:buChar char="●"/>
            </a:pP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Algorithme datant de 1999 (Breiman, "Random Forests")</a:t>
            </a:r>
            <a:endParaRPr sz="109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781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90"/>
              <a:buChar char="●"/>
            </a:pP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Idée : au lieu de faire un arbre, on fait une forêt.</a:t>
            </a:r>
            <a:endParaRPr b="0" i="0" sz="109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781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90"/>
              <a:buChar char="●"/>
            </a:pPr>
            <a:r>
              <a:rPr lang="en-CA" sz="1090">
                <a:solidFill>
                  <a:schemeClr val="dk1"/>
                </a:solidFill>
              </a:rPr>
              <a:t>Algorithme très puissant, qui règle les problèmes liés à un arbre</a:t>
            </a:r>
            <a:r>
              <a:rPr lang="en-CA" sz="109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CA" sz="1090">
                <a:solidFill>
                  <a:schemeClr val="dk1"/>
                </a:solidFill>
              </a:rPr>
              <a:t>seul.</a:t>
            </a:r>
            <a:endParaRPr sz="1090">
              <a:solidFill>
                <a:schemeClr val="dk1"/>
              </a:solidFill>
            </a:endParaRPr>
          </a:p>
          <a:p>
            <a:pPr indent="-29781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90"/>
              <a:buChar char="●"/>
            </a:pPr>
            <a:r>
              <a:rPr lang="en-CA" sz="1090">
                <a:solidFill>
                  <a:schemeClr val="dk1"/>
                </a:solidFill>
              </a:rPr>
              <a:t>Un des algorithmes les plus efficaces sur de nombreux problèmes.</a:t>
            </a:r>
            <a:endParaRPr sz="109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781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90"/>
              <a:buChar char="●"/>
            </a:pPr>
            <a:r>
              <a:rPr lang="en-CA" sz="1090">
                <a:solidFill>
                  <a:schemeClr val="dk1"/>
                </a:solidFill>
              </a:rPr>
              <a:t>Basé sur la</a:t>
            </a:r>
            <a:r>
              <a:rPr b="1" lang="en-CA" sz="1100">
                <a:solidFill>
                  <a:srgbClr val="333399"/>
                </a:solidFill>
              </a:rPr>
              <a:t> randomisation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09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467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90"/>
          </a:p>
          <a:p>
            <a:pPr indent="0" lvl="0" marL="0" marR="0" rtl="0" algn="l">
              <a:lnSpc>
                <a:spcPct val="1467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Google Shape;974;p104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INTRODUCTION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05"/>
          <p:cNvSpPr txBox="1"/>
          <p:nvPr/>
        </p:nvSpPr>
        <p:spPr>
          <a:xfrm>
            <a:off x="50800" y="596900"/>
            <a:ext cx="45466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11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Idée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on transforme un ensemble d’apprentissage en B ensembles</a:t>
            </a:r>
            <a:br>
              <a:rPr b="0" i="0" lang="en-CA" sz="109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d’apprentissage.</a:t>
            </a:r>
            <a:endParaRPr/>
          </a:p>
          <a:p>
            <a:pPr indent="0" lvl="0" marL="0" marR="0" rtl="0" algn="l">
              <a:lnSpc>
                <a:spcPct val="1284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105"/>
          <p:cNvSpPr txBox="1"/>
          <p:nvPr/>
        </p:nvSpPr>
        <p:spPr>
          <a:xfrm>
            <a:off x="330200" y="990600"/>
            <a:ext cx="42672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7815" lvl="0" marL="45720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90"/>
              <a:buFont typeface="Arial"/>
              <a:buChar char="●"/>
            </a:pP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part avec n exemples.</a:t>
            </a:r>
            <a:endParaRPr sz="1090"/>
          </a:p>
          <a:p>
            <a:pPr indent="-297815" lvl="0" marL="45720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90"/>
              <a:buFont typeface="Arial"/>
              <a:buChar char="●"/>
            </a:pPr>
            <a:r>
              <a:rPr lang="en-CA" sz="1090">
                <a:solidFill>
                  <a:schemeClr val="dk1"/>
                </a:solidFill>
              </a:rPr>
              <a:t>B fois de suite, on tire au hasard</a:t>
            </a:r>
            <a:r>
              <a:rPr b="1" lang="en-CA" sz="1100">
                <a:solidFill>
                  <a:srgbClr val="333399"/>
                </a:solidFill>
              </a:rPr>
              <a:t> avec remise</a:t>
            </a:r>
            <a:r>
              <a:rPr lang="en-CA" sz="1090">
                <a:solidFill>
                  <a:schemeClr val="dk1"/>
                </a:solidFill>
              </a:rPr>
              <a:t> n exemples parmi les 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9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09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90"/>
          </a:p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105"/>
          <p:cNvSpPr txBox="1"/>
          <p:nvPr/>
        </p:nvSpPr>
        <p:spPr>
          <a:xfrm>
            <a:off x="330200" y="1562100"/>
            <a:ext cx="42672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Exemple: n = 10. B = 5.</a:t>
            </a:r>
            <a:endParaRPr/>
          </a:p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105"/>
          <p:cNvSpPr txBox="1"/>
          <p:nvPr/>
        </p:nvSpPr>
        <p:spPr>
          <a:xfrm>
            <a:off x="457200" y="1778000"/>
            <a:ext cx="7620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72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59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  <a:p>
            <a:pPr indent="0" lvl="0" marL="0" marR="0" rtl="0" algn="l">
              <a:lnSpc>
                <a:spcPct val="1155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97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105"/>
          <p:cNvSpPr txBox="1"/>
          <p:nvPr/>
        </p:nvSpPr>
        <p:spPr>
          <a:xfrm>
            <a:off x="457200" y="1930400"/>
            <a:ext cx="7620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72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59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  <a:p>
            <a:pPr indent="0" lvl="0" marL="0" marR="0" rtl="0" algn="l">
              <a:lnSpc>
                <a:spcPct val="1155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97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p105"/>
          <p:cNvSpPr txBox="1"/>
          <p:nvPr/>
        </p:nvSpPr>
        <p:spPr>
          <a:xfrm>
            <a:off x="457200" y="2082800"/>
            <a:ext cx="7620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72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59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  <a:p>
            <a:pPr indent="0" lvl="0" marL="0" marR="0" rtl="0" algn="l">
              <a:lnSpc>
                <a:spcPct val="1155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97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105"/>
          <p:cNvSpPr txBox="1"/>
          <p:nvPr/>
        </p:nvSpPr>
        <p:spPr>
          <a:xfrm>
            <a:off x="457200" y="2235200"/>
            <a:ext cx="7620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72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59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  <a:p>
            <a:pPr indent="0" lvl="0" marL="0" marR="0" rtl="0" algn="l">
              <a:lnSpc>
                <a:spcPct val="1155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97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105"/>
          <p:cNvSpPr txBox="1"/>
          <p:nvPr/>
        </p:nvSpPr>
        <p:spPr>
          <a:xfrm>
            <a:off x="457200" y="2387600"/>
            <a:ext cx="7620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72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59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  <a:p>
            <a:pPr indent="0" lvl="0" marL="0" marR="0" rtl="0" algn="l">
              <a:lnSpc>
                <a:spcPct val="1155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97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7" name="Google Shape;987;p105"/>
          <p:cNvSpPr txBox="1"/>
          <p:nvPr/>
        </p:nvSpPr>
        <p:spPr>
          <a:xfrm>
            <a:off x="609600" y="1752600"/>
            <a:ext cx="38735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1846" lvl="0" marL="457200" marR="0" rtl="0" algn="l">
              <a:lnSpc>
                <a:spcPct val="1204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6"/>
              <a:buChar char="➔"/>
            </a:pPr>
            <a:r>
              <a:rPr b="0" i="0" lang="en-CA" sz="99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3, 6, 7, 4, 1, 8, 3, 3, 2, 9</a:t>
            </a:r>
            <a:endParaRPr sz="99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1846" lvl="0" marL="457200" marR="0" rtl="0" algn="l">
              <a:lnSpc>
                <a:spcPct val="1204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6"/>
              <a:buChar char="➔"/>
            </a:pPr>
            <a:r>
              <a:rPr b="0" i="0" lang="en-CA" sz="99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2, 8, 5, 0, 0, 8, 6, 1, 0, 4</a:t>
            </a:r>
            <a:endParaRPr sz="99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1846" lvl="0" marL="457200" marR="0" rtl="0" algn="l">
              <a:lnSpc>
                <a:spcPct val="1204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6"/>
              <a:buChar char="➔"/>
            </a:pPr>
            <a:r>
              <a:rPr b="0" i="0" lang="en-CA" sz="99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5, 9, 4, 9, 7, 8, 2, 9, 9, 1</a:t>
            </a:r>
            <a:endParaRPr sz="99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1846" lvl="0" marL="457200" marR="0" rtl="0" algn="l">
              <a:lnSpc>
                <a:spcPct val="1204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6"/>
              <a:buChar char="➔"/>
            </a:pPr>
            <a:r>
              <a:rPr b="0" i="0" lang="en-CA" sz="99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5, 8, 5, 3, 1, 5, 1, 5, 4, 6</a:t>
            </a:r>
            <a:endParaRPr sz="996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1846" lvl="0" marL="457200" marR="0" rtl="0" algn="l">
              <a:lnSpc>
                <a:spcPct val="1204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6"/>
              <a:buChar char="➔"/>
            </a:pPr>
            <a:r>
              <a:rPr b="0" i="0" lang="en-CA" sz="99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3, 3, 5, 0, 1, 6, 3, 2, 0, 4</a:t>
            </a:r>
            <a:endParaRPr/>
          </a:p>
          <a:p>
            <a:pPr indent="0" lvl="0" marL="0" marR="0" rtl="0" algn="l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9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8" name="Google Shape;988;p105"/>
          <p:cNvSpPr txBox="1"/>
          <p:nvPr/>
        </p:nvSpPr>
        <p:spPr>
          <a:xfrm>
            <a:off x="330200" y="2698750"/>
            <a:ext cx="4267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cette manière, on décuple la variabilité de l’ensemble</a:t>
            </a:r>
            <a:br>
              <a:rPr b="0" i="0" lang="en-CA" sz="109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d’apprentissage et on évite le</a:t>
            </a:r>
            <a:r>
              <a:rPr b="1" i="0" lang="en-CA" sz="11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 sur-apprentissage</a:t>
            </a:r>
            <a:endParaRPr/>
          </a:p>
          <a:p>
            <a:pPr indent="0" lvl="0" marL="0" marR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9" name="Google Shape;989;p105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LE BOOTSTRAP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06"/>
          <p:cNvSpPr txBox="1"/>
          <p:nvPr/>
        </p:nvSpPr>
        <p:spPr>
          <a:xfrm>
            <a:off x="101600" y="101600"/>
            <a:ext cx="4495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3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Algorithmes d’ensemble</a:t>
            </a:r>
            <a:endParaRPr/>
          </a:p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3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5" name="Google Shape;995;p106"/>
          <p:cNvSpPr txBox="1"/>
          <p:nvPr/>
        </p:nvSpPr>
        <p:spPr>
          <a:xfrm>
            <a:off x="76200" y="695800"/>
            <a:ext cx="4546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4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Pour booster la puissance d’un algorithme, on peut le lancer sur B</a:t>
            </a:r>
            <a:br>
              <a:rPr b="0" i="0" lang="en-CA" sz="109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ensembles d’apprentissage boostrappés et agréger les résultats :</a:t>
            </a:r>
            <a:endParaRPr/>
          </a:p>
          <a:p>
            <a:pPr indent="0" lvl="0" marL="0" marR="0" rtl="0" algn="l">
              <a:lnSpc>
                <a:spcPct val="1284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6" name="Google Shape;996;p106"/>
          <p:cNvSpPr txBox="1"/>
          <p:nvPr/>
        </p:nvSpPr>
        <p:spPr>
          <a:xfrm>
            <a:off x="4483100" y="3289300"/>
            <a:ext cx="114300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4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7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58</a:t>
            </a:r>
            <a:endParaRPr/>
          </a:p>
          <a:p>
            <a:pPr indent="0" lvl="0" marL="0" marR="0" rtl="0" algn="l">
              <a:lnSpc>
                <a:spcPct val="1154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97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bootstrap.png" id="997" name="Google Shape;997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050" y="1115050"/>
            <a:ext cx="3015424" cy="2263549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106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ALGORITHMES D’ENSEMBLE</a:t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7"/>
          <p:cNvSpPr txBox="1"/>
          <p:nvPr/>
        </p:nvSpPr>
        <p:spPr>
          <a:xfrm>
            <a:off x="50800" y="1054100"/>
            <a:ext cx="45466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Algorithm 4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Random Forests</a:t>
            </a:r>
            <a:endParaRPr/>
          </a:p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4" name="Google Shape;1004;p107"/>
          <p:cNvSpPr txBox="1"/>
          <p:nvPr/>
        </p:nvSpPr>
        <p:spPr>
          <a:xfrm>
            <a:off x="50800" y="1244600"/>
            <a:ext cx="4546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Require: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Ensemble d’apprentissage (x</a:t>
            </a:r>
            <a:r>
              <a:rPr b="0" i="0" lang="en-CA" sz="7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y</a:t>
            </a:r>
            <a:r>
              <a:rPr b="0" i="0" lang="en-CA" sz="7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), (x</a:t>
            </a:r>
            <a:r>
              <a:rPr b="0" i="0" lang="en-CA" sz="7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y</a:t>
            </a:r>
            <a:r>
              <a:rPr b="0" i="0" lang="en-CA" sz="7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)..., (x</a:t>
            </a:r>
            <a:r>
              <a:rPr b="0" i="0" lang="en-CA" sz="7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y</a:t>
            </a:r>
            <a:r>
              <a:rPr b="0" i="0" lang="en-CA" sz="7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), nombre</a:t>
            </a:r>
            <a:br>
              <a:rPr b="0" i="0" lang="en-CA" sz="109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d’arbres B, autres paramètres pour les arbres.</a:t>
            </a:r>
            <a:endParaRPr/>
          </a:p>
          <a:p>
            <a:pPr indent="0" lvl="0" marL="0" marR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5" name="Google Shape;1005;p107"/>
          <p:cNvSpPr txBox="1"/>
          <p:nvPr/>
        </p:nvSpPr>
        <p:spPr>
          <a:xfrm>
            <a:off x="127000" y="1587500"/>
            <a:ext cx="44704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89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1:</a:t>
            </a:r>
            <a:r>
              <a:rPr b="1" i="0" lang="en-CA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for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 = 1 to B</a:t>
            </a:r>
            <a:r>
              <a:rPr b="1" i="0" lang="en-CA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do</a:t>
            </a:r>
            <a:endParaRPr/>
          </a:p>
          <a:p>
            <a:pPr indent="0" lvl="0" marL="0" marR="0" rtl="0" algn="l">
              <a:lnSpc>
                <a:spcPct val="118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72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Google Shape;1006;p107"/>
          <p:cNvSpPr txBox="1"/>
          <p:nvPr/>
        </p:nvSpPr>
        <p:spPr>
          <a:xfrm>
            <a:off x="127000" y="1765300"/>
            <a:ext cx="44704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89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2: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Faire un arbre T</a:t>
            </a:r>
            <a:r>
              <a:rPr b="0" i="0" lang="en-CA" sz="7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sur le sous-ensemble d’apprentissage i.   Le</a:t>
            </a:r>
            <a:endParaRPr/>
          </a:p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107"/>
          <p:cNvSpPr txBox="1"/>
          <p:nvPr/>
        </p:nvSpPr>
        <p:spPr>
          <a:xfrm>
            <a:off x="431800" y="1930400"/>
            <a:ext cx="41656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stocker.</a:t>
            </a:r>
            <a:endParaRPr/>
          </a:p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8" name="Google Shape;1008;p107"/>
          <p:cNvSpPr txBox="1"/>
          <p:nvPr/>
        </p:nvSpPr>
        <p:spPr>
          <a:xfrm>
            <a:off x="127000" y="2108200"/>
            <a:ext cx="44704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89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3:</a:t>
            </a:r>
            <a:r>
              <a:rPr b="1" i="0" lang="en-CA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end for</a:t>
            </a:r>
            <a:endParaRPr/>
          </a:p>
          <a:p>
            <a:pPr indent="0" lvl="0" marL="0" marR="0" rtl="0" algn="l">
              <a:lnSpc>
                <a:spcPct val="1199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55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p107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ALGORITHME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08"/>
          <p:cNvSpPr txBox="1"/>
          <p:nvPr/>
        </p:nvSpPr>
        <p:spPr>
          <a:xfrm>
            <a:off x="330200" y="977900"/>
            <a:ext cx="42672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Afin de limiter le temps de calcul, on introduit un paramètre</a:t>
            </a:r>
            <a:endParaRPr/>
          </a:p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5" name="Google Shape;1015;p108"/>
          <p:cNvSpPr txBox="1"/>
          <p:nvPr/>
        </p:nvSpPr>
        <p:spPr>
          <a:xfrm>
            <a:off x="330200" y="1143000"/>
            <a:ext cx="4267200" cy="9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supplémentaire : à chaque noeud, on choisit au hasard un nombre</a:t>
            </a:r>
            <a:br>
              <a:rPr b="0" i="0" lang="en-CA" sz="109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variables à regarder. Exemple : si on fait du texte, on a 1M de</a:t>
            </a:r>
            <a:br>
              <a:rPr b="0" i="0" lang="en-CA" sz="109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valeurs TF-IDF. A chaque noeud, on en choisit un petit nombre</a:t>
            </a:r>
            <a:br>
              <a:rPr b="0" i="0" lang="en-CA" sz="109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(quelques centaines) au hasard et on calcule le critère sur celles-ci</a:t>
            </a:r>
            <a:br>
              <a:rPr b="0" i="0" lang="en-CA" sz="109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seulement.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6" name="Google Shape;1016;p108"/>
          <p:cNvSpPr txBox="1"/>
          <p:nvPr/>
        </p:nvSpPr>
        <p:spPr>
          <a:xfrm>
            <a:off x="330200" y="2006600"/>
            <a:ext cx="4267200" cy="4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7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Plus B est grand plus l’algorithme est efficace (et plus il est long).</a:t>
            </a:r>
            <a:br>
              <a:rPr b="0" i="0" lang="en-CA" sz="109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 autres paramètres sont les mêmes que pour les arbres seuls.</a:t>
            </a:r>
            <a:endParaRPr/>
          </a:p>
          <a:p>
            <a:pPr indent="0" lvl="0" marL="0" marR="0" rtl="0" algn="l">
              <a:lnSpc>
                <a:spcPct val="1467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7" name="Google Shape;1017;p108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PRÉCISIONS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urs P7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